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6" r:id="rId3"/>
    <p:sldId id="267" r:id="rId4"/>
    <p:sldId id="258" r:id="rId5"/>
    <p:sldId id="268" r:id="rId6"/>
    <p:sldId id="269" r:id="rId7"/>
    <p:sldId id="259" r:id="rId8"/>
    <p:sldId id="260" r:id="rId9"/>
    <p:sldId id="261" r:id="rId10"/>
    <p:sldId id="284" r:id="rId11"/>
    <p:sldId id="263" r:id="rId12"/>
    <p:sldId id="264" r:id="rId13"/>
    <p:sldId id="265" r:id="rId14"/>
    <p:sldId id="270" r:id="rId15"/>
    <p:sldId id="271" r:id="rId16"/>
    <p:sldId id="272" r:id="rId17"/>
    <p:sldId id="257" r:id="rId18"/>
    <p:sldId id="274" r:id="rId19"/>
    <p:sldId id="275" r:id="rId20"/>
    <p:sldId id="276" r:id="rId21"/>
    <p:sldId id="273" r:id="rId22"/>
    <p:sldId id="277" r:id="rId23"/>
    <p:sldId id="278" r:id="rId24"/>
    <p:sldId id="279" r:id="rId25"/>
    <p:sldId id="281" r:id="rId26"/>
    <p:sldId id="280"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68027-5DC0-482F-854A-79B9A3A1EA6B}"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447B1-B35E-4597-B324-2CF3F254C281}" type="slidenum">
              <a:rPr lang="en-US" smtClean="0"/>
              <a:t>‹#›</a:t>
            </a:fld>
            <a:endParaRPr lang="en-US"/>
          </a:p>
        </p:txBody>
      </p:sp>
    </p:spTree>
    <p:extLst>
      <p:ext uri="{BB962C8B-B14F-4D97-AF65-F5344CB8AC3E}">
        <p14:creationId xmlns:p14="http://schemas.microsoft.com/office/powerpoint/2010/main" val="391874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2</a:t>
            </a:fld>
            <a:endParaRPr lang="en-US"/>
          </a:p>
        </p:txBody>
      </p:sp>
    </p:spTree>
    <p:extLst>
      <p:ext uri="{BB962C8B-B14F-4D97-AF65-F5344CB8AC3E}">
        <p14:creationId xmlns:p14="http://schemas.microsoft.com/office/powerpoint/2010/main" val="33387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B933858-68B8-4B57-80F7-DDE1B12F0F25}" type="slidenum">
              <a:rPr lang="en-US" smtClean="0">
                <a:solidFill>
                  <a:srgbClr val="000000"/>
                </a:solidFill>
              </a:rPr>
              <a:pPr/>
              <a:t>12</a:t>
            </a:fld>
            <a:endParaRPr lang="en-US" dirty="0" smtClean="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3700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D49F1-0733-48ED-AF06-01BF28685087}" type="slidenum">
              <a:rPr lang="en-US" smtClean="0"/>
              <a:t>14</a:t>
            </a:fld>
            <a:endParaRPr lang="en-US"/>
          </a:p>
        </p:txBody>
      </p:sp>
    </p:spTree>
    <p:extLst>
      <p:ext uri="{BB962C8B-B14F-4D97-AF65-F5344CB8AC3E}">
        <p14:creationId xmlns:p14="http://schemas.microsoft.com/office/powerpoint/2010/main" val="376407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D49F1-0733-48ED-AF06-01BF28685087}" type="slidenum">
              <a:rPr lang="en-US" smtClean="0"/>
              <a:t>15</a:t>
            </a:fld>
            <a:endParaRPr lang="en-US"/>
          </a:p>
        </p:txBody>
      </p:sp>
    </p:spTree>
    <p:extLst>
      <p:ext uri="{BB962C8B-B14F-4D97-AF65-F5344CB8AC3E}">
        <p14:creationId xmlns:p14="http://schemas.microsoft.com/office/powerpoint/2010/main" val="6447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D49F1-0733-48ED-AF06-01BF28685087}" type="slidenum">
              <a:rPr lang="en-US" smtClean="0"/>
              <a:t>16</a:t>
            </a:fld>
            <a:endParaRPr lang="en-US"/>
          </a:p>
        </p:txBody>
      </p:sp>
    </p:spTree>
    <p:extLst>
      <p:ext uri="{BB962C8B-B14F-4D97-AF65-F5344CB8AC3E}">
        <p14:creationId xmlns:p14="http://schemas.microsoft.com/office/powerpoint/2010/main" val="238637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18</a:t>
            </a:fld>
            <a:endParaRPr lang="en-US"/>
          </a:p>
        </p:txBody>
      </p:sp>
    </p:spTree>
    <p:extLst>
      <p:ext uri="{BB962C8B-B14F-4D97-AF65-F5344CB8AC3E}">
        <p14:creationId xmlns:p14="http://schemas.microsoft.com/office/powerpoint/2010/main" val="271707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D49F1-0733-48ED-AF06-01BF28685087}" type="slidenum">
              <a:rPr lang="en-US" smtClean="0"/>
              <a:t>19</a:t>
            </a:fld>
            <a:endParaRPr lang="en-US"/>
          </a:p>
        </p:txBody>
      </p:sp>
    </p:spTree>
    <p:extLst>
      <p:ext uri="{BB962C8B-B14F-4D97-AF65-F5344CB8AC3E}">
        <p14:creationId xmlns:p14="http://schemas.microsoft.com/office/powerpoint/2010/main" val="107743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20</a:t>
            </a:fld>
            <a:endParaRPr lang="en-US"/>
          </a:p>
        </p:txBody>
      </p:sp>
    </p:spTree>
    <p:extLst>
      <p:ext uri="{BB962C8B-B14F-4D97-AF65-F5344CB8AC3E}">
        <p14:creationId xmlns:p14="http://schemas.microsoft.com/office/powerpoint/2010/main" val="334155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196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22</a:t>
            </a:fld>
            <a:endParaRPr lang="en-US"/>
          </a:p>
        </p:txBody>
      </p:sp>
    </p:spTree>
    <p:extLst>
      <p:ext uri="{BB962C8B-B14F-4D97-AF65-F5344CB8AC3E}">
        <p14:creationId xmlns:p14="http://schemas.microsoft.com/office/powerpoint/2010/main" val="2490554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D49F1-0733-48ED-AF06-01BF28685087}" type="slidenum">
              <a:rPr lang="en-US" smtClean="0"/>
              <a:t>23</a:t>
            </a:fld>
            <a:endParaRPr lang="en-US"/>
          </a:p>
        </p:txBody>
      </p:sp>
    </p:spTree>
    <p:extLst>
      <p:ext uri="{BB962C8B-B14F-4D97-AF65-F5344CB8AC3E}">
        <p14:creationId xmlns:p14="http://schemas.microsoft.com/office/powerpoint/2010/main" val="229617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3</a:t>
            </a:fld>
            <a:endParaRPr lang="en-US"/>
          </a:p>
        </p:txBody>
      </p:sp>
    </p:spTree>
    <p:extLst>
      <p:ext uri="{BB962C8B-B14F-4D97-AF65-F5344CB8AC3E}">
        <p14:creationId xmlns:p14="http://schemas.microsoft.com/office/powerpoint/2010/main" val="226728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D49F1-0733-48ED-AF06-01BF28685087}" type="slidenum">
              <a:rPr lang="en-US" smtClean="0"/>
              <a:t>24</a:t>
            </a:fld>
            <a:endParaRPr lang="en-US"/>
          </a:p>
        </p:txBody>
      </p:sp>
    </p:spTree>
    <p:extLst>
      <p:ext uri="{BB962C8B-B14F-4D97-AF65-F5344CB8AC3E}">
        <p14:creationId xmlns:p14="http://schemas.microsoft.com/office/powerpoint/2010/main" val="331481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8154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4</a:t>
            </a:fld>
            <a:endParaRPr lang="en-US"/>
          </a:p>
        </p:txBody>
      </p:sp>
    </p:spTree>
    <p:extLst>
      <p:ext uri="{BB962C8B-B14F-4D97-AF65-F5344CB8AC3E}">
        <p14:creationId xmlns:p14="http://schemas.microsoft.com/office/powerpoint/2010/main" val="26772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31774">
              <a:defRPr/>
            </a:pPr>
            <a:r>
              <a:rPr lang="en-US" dirty="0" smtClean="0"/>
              <a:t>If our personal assumptions do not begin with a complete picture of the economic,</a:t>
            </a:r>
            <a:r>
              <a:rPr lang="en-US" baseline="0" dirty="0" smtClean="0"/>
              <a:t> social, political, and cultural experiences we are not serving women to our fullest potential. It is essential to explore the accessibility of our services. We must look at all the oppressions women from marginalized communities may be facing when they seek domestic violence services. We must understand and assess the converging identities and to recognize that one-size-fits-all approach may not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5</a:t>
            </a:fld>
            <a:endParaRPr lang="en-US"/>
          </a:p>
        </p:txBody>
      </p:sp>
    </p:spTree>
    <p:extLst>
      <p:ext uri="{BB962C8B-B14F-4D97-AF65-F5344CB8AC3E}">
        <p14:creationId xmlns:p14="http://schemas.microsoft.com/office/powerpoint/2010/main" val="282651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smtClean="0"/>
              <a:t>Unscripted: Despite what many people think, it’s not easy to tell who is an abuser and who isn’t.  </a:t>
            </a:r>
          </a:p>
          <a:p>
            <a:pPr eaLnBrk="1" hangingPunct="1">
              <a:buFontTx/>
              <a:buChar char="•"/>
            </a:pPr>
            <a:r>
              <a:rPr lang="en-US" dirty="0" smtClean="0"/>
              <a:t>Most abusers do a really good job of hiding their violent behavior from friends, extended family, neighbors, etc.  </a:t>
            </a:r>
          </a:p>
          <a:p>
            <a:pPr eaLnBrk="1" hangingPunct="1">
              <a:buFontTx/>
              <a:buChar char="•"/>
            </a:pPr>
            <a:r>
              <a:rPr lang="en-US" dirty="0" smtClean="0"/>
              <a:t>Many victims describe their partner as having a keen ability to get people to like them, do what they want, etc. </a:t>
            </a:r>
          </a:p>
          <a:p>
            <a:pPr eaLnBrk="1" hangingPunct="1">
              <a:buFontTx/>
              <a:buChar char="•"/>
            </a:pPr>
            <a:r>
              <a:rPr lang="en-US" dirty="0" smtClean="0"/>
              <a:t>In most relationships, the abuse and violence slowly builds.  Tactics of emotional abuse usually happen first and can be very difficult to identify when it’s happening. Physical abuse may not begin until months or years into the relationship and may begin with relatively minor types of physical violence that don’t cause injury, then slowly become more dangerous over time.</a:t>
            </a:r>
          </a:p>
          <a:p>
            <a:pPr eaLnBrk="1" hangingPunct="1">
              <a:buFontTx/>
              <a:buChar char="•"/>
            </a:pPr>
            <a:r>
              <a:rPr lang="en-US" dirty="0" smtClean="0"/>
              <a:t>Leaving an abusive relationship (or simply planning to leave) is actually the most dangerous time.  Most victims are killed after or during the process of leaving.  Giving a victim the advice to “just leave” is irresponsible and dangerous. Safety</a:t>
            </a:r>
            <a:r>
              <a:rPr lang="en-US" baseline="0" dirty="0" smtClean="0"/>
              <a:t> planning with a training dv advocate can help a survivor to leave safely</a:t>
            </a:r>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6</a:t>
            </a:fld>
            <a:endParaRPr lang="en-US"/>
          </a:p>
        </p:txBody>
      </p:sp>
    </p:spTree>
    <p:extLst>
      <p:ext uri="{BB962C8B-B14F-4D97-AF65-F5344CB8AC3E}">
        <p14:creationId xmlns:p14="http://schemas.microsoft.com/office/powerpoint/2010/main" val="392465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7</a:t>
            </a:fld>
            <a:endParaRPr lang="en-US"/>
          </a:p>
        </p:txBody>
      </p:sp>
    </p:spTree>
    <p:extLst>
      <p:ext uri="{BB962C8B-B14F-4D97-AF65-F5344CB8AC3E}">
        <p14:creationId xmlns:p14="http://schemas.microsoft.com/office/powerpoint/2010/main" val="335246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8</a:t>
            </a:fld>
            <a:endParaRPr lang="en-US"/>
          </a:p>
        </p:txBody>
      </p:sp>
    </p:spTree>
    <p:extLst>
      <p:ext uri="{BB962C8B-B14F-4D97-AF65-F5344CB8AC3E}">
        <p14:creationId xmlns:p14="http://schemas.microsoft.com/office/powerpoint/2010/main" val="259209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2015, 139 victims and perpetrators in Georgia </a:t>
            </a:r>
            <a:r>
              <a:rPr lang="en-US" u="sng" dirty="0" smtClean="0"/>
              <a:t>lost their lives</a:t>
            </a:r>
            <a:r>
              <a:rPr lang="en-US" dirty="0" smtClean="0"/>
              <a:t> due to domestic violence.</a:t>
            </a:r>
          </a:p>
          <a:p>
            <a:pPr>
              <a:defRPr/>
            </a:pPr>
            <a:endParaRPr lang="en-US" dirty="0" smtClean="0"/>
          </a:p>
          <a:p>
            <a:pPr>
              <a:defRPr/>
            </a:pPr>
            <a:r>
              <a:rPr lang="en-US" dirty="0" smtClean="0"/>
              <a:t>Domestic violence is a </a:t>
            </a:r>
            <a:r>
              <a:rPr lang="en-US" u="sng" dirty="0" smtClean="0"/>
              <a:t>leading cause of injuries</a:t>
            </a:r>
            <a:r>
              <a:rPr lang="en-US" dirty="0" smtClean="0"/>
              <a:t> for girls and women between the ages of 15 and 44 in Georgia.</a:t>
            </a:r>
          </a:p>
          <a:p>
            <a:pPr>
              <a:defRPr/>
            </a:pPr>
            <a:endParaRPr lang="en-US" dirty="0" smtClean="0"/>
          </a:p>
          <a:p>
            <a:pPr>
              <a:defRPr/>
            </a:pPr>
            <a:r>
              <a:rPr lang="en-US" dirty="0" smtClean="0"/>
              <a:t>In 2013 Georgia ranked 17</a:t>
            </a:r>
            <a:r>
              <a:rPr lang="en-US" u="sng" dirty="0" smtClean="0"/>
              <a:t>th</a:t>
            </a:r>
            <a:r>
              <a:rPr lang="en-US" dirty="0" smtClean="0"/>
              <a:t> in the nation for its rate of women killed by men. </a:t>
            </a:r>
          </a:p>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t>9</a:t>
            </a:fld>
            <a:endParaRPr lang="en-US"/>
          </a:p>
        </p:txBody>
      </p:sp>
    </p:spTree>
    <p:extLst>
      <p:ext uri="{BB962C8B-B14F-4D97-AF65-F5344CB8AC3E}">
        <p14:creationId xmlns:p14="http://schemas.microsoft.com/office/powerpoint/2010/main" val="115375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D49F1-0733-48ED-AF06-01BF2868508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258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70D72-F72B-45ED-8D49-6E753E21039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333911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70D72-F72B-45ED-8D49-6E753E21039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22735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70D72-F72B-45ED-8D49-6E753E21039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61147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70D72-F72B-45ED-8D49-6E753E21039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399381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70D72-F72B-45ED-8D49-6E753E21039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68945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70D72-F72B-45ED-8D49-6E753E21039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402027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70D72-F72B-45ED-8D49-6E753E210399}"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224337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70D72-F72B-45ED-8D49-6E753E210399}"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368267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70D72-F72B-45ED-8D49-6E753E210399}"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10629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70D72-F72B-45ED-8D49-6E753E21039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55130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70D72-F72B-45ED-8D49-6E753E21039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B3CBD-9C15-4BC9-8442-00AC2EFB9ED6}" type="slidenum">
              <a:rPr lang="en-US" smtClean="0"/>
              <a:t>‹#›</a:t>
            </a:fld>
            <a:endParaRPr lang="en-US"/>
          </a:p>
        </p:txBody>
      </p:sp>
    </p:spTree>
    <p:extLst>
      <p:ext uri="{BB962C8B-B14F-4D97-AF65-F5344CB8AC3E}">
        <p14:creationId xmlns:p14="http://schemas.microsoft.com/office/powerpoint/2010/main" val="232050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70D72-F72B-45ED-8D49-6E753E210399}"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B3CBD-9C15-4BC9-8442-00AC2EFB9ED6}" type="slidenum">
              <a:rPr lang="en-US" smtClean="0"/>
              <a:t>‹#›</a:t>
            </a:fld>
            <a:endParaRPr lang="en-US"/>
          </a:p>
        </p:txBody>
      </p:sp>
    </p:spTree>
    <p:extLst>
      <p:ext uri="{BB962C8B-B14F-4D97-AF65-F5344CB8AC3E}">
        <p14:creationId xmlns:p14="http://schemas.microsoft.com/office/powerpoint/2010/main" val="275005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hyperlink" Target="https://youtu.be/IU50HksugZ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hyperlink" Target="mailto:advocate@agenc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agencynam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georgiafatalityreview.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Domestic Violence 101</a:t>
            </a:r>
            <a:endParaRPr lang="en-US" dirty="0"/>
          </a:p>
        </p:txBody>
      </p:sp>
      <p:sp>
        <p:nvSpPr>
          <p:cNvPr id="3" name="Subtitle 2"/>
          <p:cNvSpPr>
            <a:spLocks noGrp="1"/>
          </p:cNvSpPr>
          <p:nvPr>
            <p:ph type="subTitle" idx="1"/>
          </p:nvPr>
        </p:nvSpPr>
        <p:spPr/>
        <p:txBody>
          <a:bodyPr/>
          <a:lstStyle/>
          <a:p>
            <a:r>
              <a:rPr lang="en-US" dirty="0" smtClean="0"/>
              <a:t>An Introduction</a:t>
            </a:r>
            <a:endParaRPr lang="en-US" dirty="0"/>
          </a:p>
        </p:txBody>
      </p:sp>
    </p:spTree>
    <p:extLst>
      <p:ext uri="{BB962C8B-B14F-4D97-AF65-F5344CB8AC3E}">
        <p14:creationId xmlns:p14="http://schemas.microsoft.com/office/powerpoint/2010/main" val="164364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 Fatalities in Georgia</a:t>
            </a:r>
            <a:endParaRPr lang="en-US" dirty="0"/>
          </a:p>
        </p:txBody>
      </p:sp>
      <p:pic>
        <p:nvPicPr>
          <p:cNvPr id="4" name="Content Placeholder 3"/>
          <p:cNvPicPr>
            <a:picLocks noGrp="1" noChangeAspect="1"/>
          </p:cNvPicPr>
          <p:nvPr>
            <p:ph type="pic" idx="1"/>
          </p:nvPr>
        </p:nvPicPr>
        <p:blipFill rotWithShape="1">
          <a:blip r:embed="rId2"/>
          <a:srcRect l="25962" t="11517" r="30017" b="5321"/>
          <a:stretch/>
        </p:blipFill>
        <p:spPr>
          <a:xfrm>
            <a:off x="4772025" y="457200"/>
            <a:ext cx="5918862" cy="6289589"/>
          </a:xfrm>
          <a:prstGeom prst="rect">
            <a:avLst/>
          </a:prstGeom>
        </p:spPr>
      </p:pic>
      <p:sp>
        <p:nvSpPr>
          <p:cNvPr id="5" name="Text Placeholder 4"/>
          <p:cNvSpPr>
            <a:spLocks noGrp="1"/>
          </p:cNvSpPr>
          <p:nvPr>
            <p:ph type="body" sz="half" idx="2"/>
          </p:nvPr>
        </p:nvSpPr>
        <p:spPr>
          <a:xfrm>
            <a:off x="839789" y="2057400"/>
            <a:ext cx="2537726" cy="3811588"/>
          </a:xfrm>
        </p:spPr>
        <p:txBody>
          <a:bodyPr/>
          <a:lstStyle/>
          <a:p>
            <a:r>
              <a:rPr lang="en-US" dirty="0" smtClean="0"/>
              <a:t>Chart </a:t>
            </a:r>
            <a:r>
              <a:rPr lang="en-US" dirty="0"/>
              <a:t>1 shows both the per capita homicide rate and actual numbers of deaths by county known to have occurred </a:t>
            </a:r>
            <a:r>
              <a:rPr lang="en-US" dirty="0" smtClean="0"/>
              <a:t>from2014–2018</a:t>
            </a:r>
            <a:r>
              <a:rPr lang="en-US" dirty="0"/>
              <a:t>. </a:t>
            </a:r>
            <a:endParaRPr lang="en-US" dirty="0" smtClean="0"/>
          </a:p>
          <a:p>
            <a:endParaRPr lang="en-US" dirty="0"/>
          </a:p>
          <a:p>
            <a:r>
              <a:rPr lang="en-US" dirty="0" smtClean="0"/>
              <a:t>Georgiafatalityreview.com</a:t>
            </a:r>
          </a:p>
          <a:p>
            <a:endParaRPr lang="en-US" dirty="0"/>
          </a:p>
        </p:txBody>
      </p:sp>
    </p:spTree>
    <p:extLst>
      <p:ext uri="{BB962C8B-B14F-4D97-AF65-F5344CB8AC3E}">
        <p14:creationId xmlns:p14="http://schemas.microsoft.com/office/powerpoint/2010/main" val="398429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959428"/>
            <a:ext cx="9066474" cy="1929807"/>
          </a:xfr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smtClean="0">
                <a:solidFill>
                  <a:srgbClr val="2B2F85"/>
                </a:solidFill>
              </a:rPr>
              <a:t>What does domestic violence look like? </a:t>
            </a:r>
            <a:endParaRPr lang="en-US" dirty="0">
              <a:solidFill>
                <a:srgbClr val="2B2F85"/>
              </a:solidFill>
            </a:endParaRPr>
          </a:p>
        </p:txBody>
      </p:sp>
      <p:sp>
        <p:nvSpPr>
          <p:cNvPr id="3" name="Subtitle 2"/>
          <p:cNvSpPr>
            <a:spLocks noGrp="1"/>
          </p:cNvSpPr>
          <p:nvPr>
            <p:ph type="body" idx="1"/>
          </p:nvPr>
        </p:nvSpPr>
        <p:spPr/>
        <p:txBody>
          <a:bodyPr>
            <a:normAutofit/>
          </a:bodyPr>
          <a:lstStyle/>
          <a:p>
            <a:r>
              <a:rPr lang="en-US" sz="3600" dirty="0" smtClean="0"/>
              <a:t>Abusive tactics and behaviors, myths and facts</a:t>
            </a:r>
          </a:p>
        </p:txBody>
      </p:sp>
      <p:sp>
        <p:nvSpPr>
          <p:cNvPr id="4" name="Slide Number Placeholder 3"/>
          <p:cNvSpPr>
            <a:spLocks noGrp="1"/>
          </p:cNvSpPr>
          <p:nvPr>
            <p:ph type="sldNum" sz="quarter" idx="12"/>
          </p:nvPr>
        </p:nvSpPr>
        <p:spPr/>
        <p:txBody>
          <a:bodyPr/>
          <a:lstStyle/>
          <a:p>
            <a:pPr>
              <a:defRPr/>
            </a:pPr>
            <a:fld id="{2FB4D19C-2250-4636-8A06-C42F63B518D6}" type="slidenum">
              <a:rPr lang="en-US" smtClean="0">
                <a:solidFill>
                  <a:prstClr val="black">
                    <a:tint val="75000"/>
                  </a:prstClr>
                </a:solidFill>
              </a:rPr>
              <a:pPr>
                <a:defRPr/>
              </a:pPr>
              <a:t>11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9493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210621"/>
            <a:ext cx="2632668" cy="954107"/>
          </a:xfrm>
          <a:prstGeom prst="rect">
            <a:avLst/>
          </a:prstGeom>
          <a:noFill/>
        </p:spPr>
        <p:txBody>
          <a:bodyPr wrap="square" rtlCol="0">
            <a:spAutoFit/>
          </a:bodyPr>
          <a:lstStyle/>
          <a:p>
            <a:pPr algn="ctr"/>
            <a:r>
              <a:rPr lang="en-US" sz="2800" dirty="0" smtClean="0">
                <a:solidFill>
                  <a:srgbClr val="2B2F85"/>
                </a:solidFill>
              </a:rPr>
              <a:t>The Power &amp; Control Wheel</a:t>
            </a:r>
            <a:endParaRPr lang="en-US" sz="2800" dirty="0">
              <a:solidFill>
                <a:srgbClr val="2B2F85"/>
              </a:solidFill>
            </a:endParaRPr>
          </a:p>
        </p:txBody>
      </p:sp>
      <p:pic>
        <p:nvPicPr>
          <p:cNvPr id="2" name="Picture 1"/>
          <p:cNvPicPr>
            <a:picLocks noChangeAspect="1"/>
          </p:cNvPicPr>
          <p:nvPr/>
        </p:nvPicPr>
        <p:blipFill>
          <a:blip r:embed="rId4"/>
          <a:stretch>
            <a:fillRect/>
          </a:stretch>
        </p:blipFill>
        <p:spPr>
          <a:xfrm>
            <a:off x="2823586" y="210621"/>
            <a:ext cx="6642745" cy="6497746"/>
          </a:xfrm>
          <a:prstGeom prst="rect">
            <a:avLst/>
          </a:prstGeom>
        </p:spPr>
      </p:pic>
      <p:sp>
        <p:nvSpPr>
          <p:cNvPr id="3" name="Slide Number Placeholder 2"/>
          <p:cNvSpPr>
            <a:spLocks noGrp="1"/>
          </p:cNvSpPr>
          <p:nvPr>
            <p:ph type="sldNum" sz="quarter" idx="12"/>
          </p:nvPr>
        </p:nvSpPr>
        <p:spPr/>
        <p:txBody>
          <a:bodyPr/>
          <a:lstStyle/>
          <a:p>
            <a:pPr>
              <a:defRPr/>
            </a:pPr>
            <a:fld id="{7CDECB4C-5F13-49EE-AD7E-C2F70272FF84}" type="slidenum">
              <a:rPr lang="en-US" smtClean="0">
                <a:solidFill>
                  <a:prstClr val="black">
                    <a:tint val="75000"/>
                  </a:prstClr>
                </a:solidFill>
              </a:rPr>
              <a:pPr>
                <a:defRPr/>
              </a:pPr>
              <a:t>12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41906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Physical Violence	</a:t>
            </a:r>
            <a:endParaRPr lang="en-US" dirty="0"/>
          </a:p>
        </p:txBody>
      </p:sp>
      <p:sp>
        <p:nvSpPr>
          <p:cNvPr id="3" name="Content Placeholder 2"/>
          <p:cNvSpPr>
            <a:spLocks noGrp="1"/>
          </p:cNvSpPr>
          <p:nvPr>
            <p:ph sz="half" idx="1"/>
          </p:nvPr>
        </p:nvSpPr>
        <p:spPr/>
        <p:txBody>
          <a:bodyPr/>
          <a:lstStyle/>
          <a:p>
            <a:r>
              <a:rPr lang="en-US" dirty="0" smtClean="0"/>
              <a:t>Emotional Abuse</a:t>
            </a:r>
          </a:p>
          <a:p>
            <a:pPr lvl="1"/>
            <a:r>
              <a:rPr lang="en-US" dirty="0" smtClean="0"/>
              <a:t>Name calling</a:t>
            </a:r>
          </a:p>
          <a:p>
            <a:pPr lvl="1"/>
            <a:r>
              <a:rPr lang="en-US" dirty="0" smtClean="0"/>
              <a:t>Constant insults, put-downs</a:t>
            </a:r>
          </a:p>
          <a:p>
            <a:pPr lvl="1"/>
            <a:r>
              <a:rPr lang="en-US" dirty="0" smtClean="0"/>
              <a:t>Manipulation</a:t>
            </a:r>
          </a:p>
          <a:p>
            <a:pPr lvl="1"/>
            <a:endParaRPr lang="en-US" dirty="0"/>
          </a:p>
          <a:p>
            <a:r>
              <a:rPr lang="en-US" dirty="0" smtClean="0"/>
              <a:t>Coercive Control</a:t>
            </a:r>
          </a:p>
          <a:p>
            <a:pPr lvl="1"/>
            <a:r>
              <a:rPr lang="en-US" dirty="0" smtClean="0"/>
              <a:t>Threats of violence</a:t>
            </a:r>
          </a:p>
          <a:p>
            <a:pPr lvl="1"/>
            <a:r>
              <a:rPr lang="en-US" dirty="0" smtClean="0"/>
              <a:t>Controlling/limiting access to finances</a:t>
            </a:r>
          </a:p>
          <a:p>
            <a:pPr lvl="1"/>
            <a:r>
              <a:rPr lang="en-US" dirty="0" smtClean="0"/>
              <a:t>Stalking/intimidation</a:t>
            </a:r>
          </a:p>
          <a:p>
            <a:pPr lvl="1"/>
            <a:endParaRPr lang="en-US" dirty="0" smtClean="0"/>
          </a:p>
          <a:p>
            <a:pPr lvl="1"/>
            <a:endParaRPr lang="en-US" dirty="0" smtClean="0"/>
          </a:p>
        </p:txBody>
      </p:sp>
      <p:sp>
        <p:nvSpPr>
          <p:cNvPr id="4" name="Content Placeholder 3"/>
          <p:cNvSpPr>
            <a:spLocks noGrp="1"/>
          </p:cNvSpPr>
          <p:nvPr>
            <p:ph sz="half" idx="2"/>
          </p:nvPr>
        </p:nvSpPr>
        <p:spPr/>
        <p:txBody>
          <a:bodyPr/>
          <a:lstStyle/>
          <a:p>
            <a:r>
              <a:rPr lang="en-US" dirty="0" smtClean="0"/>
              <a:t>Isolation</a:t>
            </a:r>
          </a:p>
          <a:p>
            <a:pPr lvl="1"/>
            <a:r>
              <a:rPr lang="en-US" dirty="0" smtClean="0"/>
              <a:t>Separating from family and friends</a:t>
            </a:r>
          </a:p>
          <a:p>
            <a:pPr lvl="1"/>
            <a:r>
              <a:rPr lang="en-US" dirty="0" smtClean="0"/>
              <a:t>Not allowing to work</a:t>
            </a:r>
          </a:p>
          <a:p>
            <a:pPr lvl="1"/>
            <a:r>
              <a:rPr lang="en-US" dirty="0" smtClean="0"/>
              <a:t>Constantly checking phone, email</a:t>
            </a:r>
          </a:p>
          <a:p>
            <a:pPr lvl="1"/>
            <a:endParaRPr lang="en-US" dirty="0"/>
          </a:p>
          <a:p>
            <a:r>
              <a:rPr lang="en-US" dirty="0" smtClean="0"/>
              <a:t>Using the kids</a:t>
            </a:r>
          </a:p>
          <a:p>
            <a:pPr lvl="1"/>
            <a:r>
              <a:rPr lang="en-US" dirty="0" smtClean="0"/>
              <a:t>Threating to take the kids</a:t>
            </a:r>
          </a:p>
          <a:p>
            <a:pPr lvl="1"/>
            <a:r>
              <a:rPr lang="en-US" dirty="0" smtClean="0"/>
              <a:t>Threats or acts of abuse</a:t>
            </a:r>
          </a:p>
          <a:p>
            <a:pPr lvl="1"/>
            <a:r>
              <a:rPr lang="en-US" dirty="0" smtClean="0"/>
              <a:t>Forcing to take sides</a:t>
            </a:r>
            <a:endParaRPr lang="en-US" dirty="0"/>
          </a:p>
        </p:txBody>
      </p:sp>
    </p:spTree>
    <p:extLst>
      <p:ext uri="{BB962C8B-B14F-4D97-AF65-F5344CB8AC3E}">
        <p14:creationId xmlns:p14="http://schemas.microsoft.com/office/powerpoint/2010/main" val="262147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gradFill>
                  <a:gsLst>
                    <a:gs pos="0">
                      <a:srgbClr val="64599B"/>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Myth</a:t>
            </a:r>
            <a:r>
              <a:rPr lang="en-US" dirty="0" smtClean="0"/>
              <a:t> vs. Reality</a:t>
            </a:r>
            <a:endParaRPr lang="en-US" dirty="0"/>
          </a:p>
        </p:txBody>
      </p:sp>
      <p:pic>
        <p:nvPicPr>
          <p:cNvPr id="9" name="Picture Placeholder 8"/>
          <p:cNvPicPr>
            <a:picLocks noGrp="1" noChangeAspect="1"/>
          </p:cNvPicPr>
          <p:nvPr>
            <p:ph type="pic" idx="1"/>
          </p:nvPr>
        </p:nvPicPr>
        <p:blipFill>
          <a:blip r:embed="rId4"/>
          <a:srcRect l="16756" r="16756"/>
          <a:stretch>
            <a:fillRect/>
          </a:stretch>
        </p:blipFill>
        <p:spPr>
          <a:xfrm>
            <a:off x="6089300" y="1454499"/>
            <a:ext cx="4703379" cy="37138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7"/>
          <p:cNvSpPr>
            <a:spLocks noGrp="1"/>
          </p:cNvSpPr>
          <p:nvPr>
            <p:ph type="body" sz="half" idx="2"/>
          </p:nvPr>
        </p:nvSpPr>
        <p:spPr/>
        <p:txBody>
          <a:bodyPr/>
          <a:lstStyle/>
          <a:p>
            <a:r>
              <a:rPr lang="en-US" sz="2000" b="1" dirty="0" smtClean="0"/>
              <a:t>Myth: </a:t>
            </a:r>
            <a:r>
              <a:rPr lang="en-US" sz="2000" dirty="0" smtClean="0"/>
              <a:t>Alcohol and drug use and abuse causes domestic violence.  Certain people become abusers when they drink or use drugs.</a:t>
            </a:r>
          </a:p>
          <a:p>
            <a:endParaRPr lang="en-US" sz="2000" dirty="0" smtClean="0"/>
          </a:p>
          <a:p>
            <a:endParaRPr lang="en-US" sz="2000" dirty="0"/>
          </a:p>
          <a:p>
            <a:r>
              <a:rPr lang="en-US" sz="2000" b="1" dirty="0" smtClean="0"/>
              <a:t>Reality: </a:t>
            </a:r>
            <a:r>
              <a:rPr lang="en-US" sz="2000" dirty="0" smtClean="0"/>
              <a:t>Alcohol or drug use is not a cause of domestic violence.  An abuser who is intoxicated may use greater force, but abusive behavior is a choice. </a:t>
            </a:r>
            <a:endParaRPr lang="en-US" sz="2000" dirty="0"/>
          </a:p>
        </p:txBody>
      </p:sp>
      <p:sp>
        <p:nvSpPr>
          <p:cNvPr id="2" name="Slide Number Placeholder 1"/>
          <p:cNvSpPr>
            <a:spLocks noGrp="1"/>
          </p:cNvSpPr>
          <p:nvPr>
            <p:ph type="sldNum" sz="quarter" idx="12"/>
          </p:nvPr>
        </p:nvSpPr>
        <p:spPr/>
        <p:txBody>
          <a:bodyPr/>
          <a:lstStyle/>
          <a:p>
            <a:pPr>
              <a:defRPr/>
            </a:pPr>
            <a:fld id="{F21A65AD-F74B-48CD-BC09-681780BC57A8}" type="slidenum">
              <a:rPr lang="en-US" smtClean="0">
                <a:solidFill>
                  <a:prstClr val="black">
                    <a:tint val="75000"/>
                  </a:prstClr>
                </a:solidFill>
              </a:rPr>
              <a:pPr>
                <a:defRPr/>
              </a:pPr>
              <a:t>14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5897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457200"/>
            <a:ext cx="3932237" cy="1492180"/>
          </a:xfrm>
        </p:spPr>
        <p:txBody>
          <a:bodyPr/>
          <a:lstStyle/>
          <a:p>
            <a:r>
              <a:rPr lang="en-US" b="1" dirty="0" smtClean="0">
                <a:gradFill>
                  <a:gsLst>
                    <a:gs pos="0">
                      <a:srgbClr val="64599B"/>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Myth</a:t>
            </a:r>
            <a:r>
              <a:rPr lang="en-US" dirty="0" smtClean="0"/>
              <a:t> vs. Reality</a:t>
            </a:r>
            <a:endParaRPr lang="en-US" dirty="0"/>
          </a:p>
        </p:txBody>
      </p:sp>
      <p:sp>
        <p:nvSpPr>
          <p:cNvPr id="8" name="Text Placeholder 7"/>
          <p:cNvSpPr>
            <a:spLocks noGrp="1"/>
          </p:cNvSpPr>
          <p:nvPr>
            <p:ph type="body" sz="half" idx="2"/>
          </p:nvPr>
        </p:nvSpPr>
        <p:spPr>
          <a:xfrm>
            <a:off x="839788" y="1949380"/>
            <a:ext cx="3932237" cy="3919608"/>
          </a:xfrm>
        </p:spPr>
        <p:txBody>
          <a:bodyPr>
            <a:normAutofit/>
          </a:bodyPr>
          <a:lstStyle/>
          <a:p>
            <a:r>
              <a:rPr lang="en-US" sz="2000" b="1" dirty="0" smtClean="0"/>
              <a:t>Myth: </a:t>
            </a:r>
            <a:r>
              <a:rPr lang="en-US" sz="2000" dirty="0" smtClean="0"/>
              <a:t>Abusive behavior is caused by a mental illness, such as bipolar disorder or a personality disorder.  All abusers are narcissists.</a:t>
            </a:r>
          </a:p>
          <a:p>
            <a:endParaRPr lang="en-US" sz="2000" b="1" dirty="0" smtClean="0"/>
          </a:p>
          <a:p>
            <a:r>
              <a:rPr lang="en-US" sz="2000" b="1" dirty="0" smtClean="0"/>
              <a:t>Reality:</a:t>
            </a:r>
            <a:r>
              <a:rPr lang="en-US" sz="2000" dirty="0" smtClean="0"/>
              <a:t> </a:t>
            </a:r>
            <a:r>
              <a:rPr lang="en-US" sz="2000" dirty="0"/>
              <a:t>Most people living with a mental illness do not batter their partners.  Mental illness is not a cause of domestic </a:t>
            </a:r>
            <a:r>
              <a:rPr lang="en-US" sz="2000" dirty="0" smtClean="0"/>
              <a:t>violence.</a:t>
            </a:r>
            <a:endParaRPr lang="en-US" sz="2000" dirty="0">
              <a:solidFill>
                <a:srgbClr val="2B2F85"/>
              </a:solidFill>
            </a:endParaRPr>
          </a:p>
        </p:txBody>
      </p:sp>
      <p:pic>
        <p:nvPicPr>
          <p:cNvPr id="3" name="Picture Placeholder 2"/>
          <p:cNvPicPr>
            <a:picLocks noGrp="1" noChangeAspect="1"/>
          </p:cNvPicPr>
          <p:nvPr>
            <p:ph type="pic" idx="1"/>
          </p:nvPr>
        </p:nvPicPr>
        <p:blipFill>
          <a:blip r:embed="rId4"/>
          <a:srcRect t="20315" b="20315"/>
          <a:stretch>
            <a:fillRect/>
          </a:stretch>
        </p:blipFill>
        <p:spPr>
          <a:xfrm>
            <a:off x="6260122" y="1203290"/>
            <a:ext cx="4391880" cy="3467868"/>
          </a:xfrm>
          <a:prstGeom prst="rect">
            <a:avLst/>
          </a:prstGeom>
        </p:spPr>
      </p:pic>
      <p:sp>
        <p:nvSpPr>
          <p:cNvPr id="2" name="Slide Number Placeholder 1"/>
          <p:cNvSpPr>
            <a:spLocks noGrp="1"/>
          </p:cNvSpPr>
          <p:nvPr>
            <p:ph type="sldNum" sz="quarter" idx="12"/>
          </p:nvPr>
        </p:nvSpPr>
        <p:spPr/>
        <p:txBody>
          <a:bodyPr/>
          <a:lstStyle/>
          <a:p>
            <a:pPr>
              <a:defRPr/>
            </a:pPr>
            <a:fld id="{F21A65AD-F74B-48CD-BC09-681780BC57A8}" type="slidenum">
              <a:rPr lang="en-US" smtClean="0">
                <a:solidFill>
                  <a:prstClr val="black">
                    <a:tint val="75000"/>
                  </a:prstClr>
                </a:solidFill>
              </a:rPr>
              <a:pPr>
                <a:defRPr/>
              </a:pPr>
              <a:t>15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03861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457200"/>
            <a:ext cx="3932237" cy="1101969"/>
          </a:xfrm>
        </p:spPr>
        <p:txBody>
          <a:bodyPr/>
          <a:lstStyle/>
          <a:p>
            <a:r>
              <a:rPr lang="en-US" b="1" dirty="0" smtClean="0">
                <a:gradFill>
                  <a:gsLst>
                    <a:gs pos="0">
                      <a:srgbClr val="64599B"/>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Myth</a:t>
            </a:r>
            <a:r>
              <a:rPr lang="en-US" dirty="0" smtClean="0"/>
              <a:t> vs. Reality</a:t>
            </a:r>
            <a:endParaRPr lang="en-US" dirty="0"/>
          </a:p>
        </p:txBody>
      </p:sp>
      <p:sp>
        <p:nvSpPr>
          <p:cNvPr id="8" name="Text Placeholder 7"/>
          <p:cNvSpPr>
            <a:spLocks noGrp="1"/>
          </p:cNvSpPr>
          <p:nvPr>
            <p:ph type="body" sz="half" idx="2"/>
          </p:nvPr>
        </p:nvSpPr>
        <p:spPr>
          <a:xfrm>
            <a:off x="839788" y="1559169"/>
            <a:ext cx="3932237" cy="4309819"/>
          </a:xfrm>
        </p:spPr>
        <p:txBody>
          <a:bodyPr>
            <a:normAutofit lnSpcReduction="10000"/>
          </a:bodyPr>
          <a:lstStyle/>
          <a:p>
            <a:r>
              <a:rPr lang="en-US" sz="2000" b="1" dirty="0" smtClean="0"/>
              <a:t>Myth: </a:t>
            </a:r>
            <a:r>
              <a:rPr lang="en-US" sz="2000" dirty="0" smtClean="0"/>
              <a:t>Victims stay in abusive relationships because they are co-dependent, or because they’re “addicted” to the abusive relationship.</a:t>
            </a:r>
          </a:p>
          <a:p>
            <a:endParaRPr lang="en-US" sz="2000" dirty="0" smtClean="0"/>
          </a:p>
          <a:p>
            <a:r>
              <a:rPr lang="en-US" sz="2000" b="1" dirty="0" smtClean="0"/>
              <a:t>Reality: </a:t>
            </a:r>
            <a:r>
              <a:rPr lang="en-US" sz="2000" dirty="0" smtClean="0"/>
              <a:t>Leaving </a:t>
            </a:r>
            <a:r>
              <a:rPr lang="en-US" sz="2000" dirty="0"/>
              <a:t>an abusive </a:t>
            </a:r>
            <a:r>
              <a:rPr lang="en-US" sz="2000" dirty="0" smtClean="0"/>
              <a:t>relationship </a:t>
            </a:r>
            <a:r>
              <a:rPr lang="en-US" sz="2000" dirty="0"/>
              <a:t>is incredibly difficult, and it is </a:t>
            </a:r>
            <a:r>
              <a:rPr lang="en-US" sz="2000" dirty="0">
                <a:solidFill>
                  <a:srgbClr val="7030A0"/>
                </a:solidFill>
              </a:rPr>
              <a:t>the most dangerous time </a:t>
            </a:r>
            <a:r>
              <a:rPr lang="en-US" sz="2000" dirty="0"/>
              <a:t>for the </a:t>
            </a:r>
            <a:r>
              <a:rPr lang="en-US" sz="2000" dirty="0" smtClean="0"/>
              <a:t>victim.  </a:t>
            </a:r>
            <a:r>
              <a:rPr lang="en-US" sz="2000" dirty="0"/>
              <a:t>Many </a:t>
            </a:r>
            <a:r>
              <a:rPr lang="en-US" sz="2000" dirty="0" smtClean="0"/>
              <a:t>victims </a:t>
            </a:r>
            <a:r>
              <a:rPr lang="en-US" sz="2000" dirty="0"/>
              <a:t>want to leave, but a number of barriers prevent them from doing so.  </a:t>
            </a:r>
          </a:p>
          <a:p>
            <a:r>
              <a:rPr lang="en-US" sz="2000" dirty="0">
                <a:solidFill>
                  <a:srgbClr val="FF0000"/>
                </a:solidFill>
              </a:rPr>
              <a:t>Safety planning with a trained advocate can help a </a:t>
            </a:r>
            <a:r>
              <a:rPr lang="en-US" sz="2000" dirty="0" smtClean="0">
                <a:solidFill>
                  <a:srgbClr val="FF0000"/>
                </a:solidFill>
              </a:rPr>
              <a:t>victim </a:t>
            </a:r>
            <a:r>
              <a:rPr lang="en-US" sz="2000" dirty="0">
                <a:solidFill>
                  <a:srgbClr val="FF0000"/>
                </a:solidFill>
              </a:rPr>
              <a:t>to leave safely.</a:t>
            </a:r>
          </a:p>
          <a:p>
            <a:endParaRPr lang="en-US" sz="2000" dirty="0"/>
          </a:p>
        </p:txBody>
      </p:sp>
      <p:pic>
        <p:nvPicPr>
          <p:cNvPr id="4" name="Picture Placeholder 3"/>
          <p:cNvPicPr>
            <a:picLocks noGrp="1" noChangeAspect="1"/>
          </p:cNvPicPr>
          <p:nvPr>
            <p:ph type="pic" idx="1"/>
          </p:nvPr>
        </p:nvPicPr>
        <p:blipFill>
          <a:blip r:embed="rId4"/>
          <a:srcRect t="10520" b="10520"/>
          <a:stretch>
            <a:fillRect/>
          </a:stretch>
        </p:blipFill>
        <p:spPr>
          <a:xfrm>
            <a:off x="6300316" y="1950558"/>
            <a:ext cx="4150720" cy="3277446"/>
          </a:xfrm>
          <a:prstGeom prst="rect">
            <a:avLst/>
          </a:prstGeom>
        </p:spPr>
      </p:pic>
      <p:sp>
        <p:nvSpPr>
          <p:cNvPr id="2" name="Slide Number Placeholder 1"/>
          <p:cNvSpPr>
            <a:spLocks noGrp="1"/>
          </p:cNvSpPr>
          <p:nvPr>
            <p:ph type="sldNum" sz="quarter" idx="12"/>
          </p:nvPr>
        </p:nvSpPr>
        <p:spPr/>
        <p:txBody>
          <a:bodyPr/>
          <a:lstStyle/>
          <a:p>
            <a:pPr>
              <a:defRPr/>
            </a:pPr>
            <a:fld id="{F21A65AD-F74B-48CD-BC09-681780BC57A8}" type="slidenum">
              <a:rPr lang="en-US" smtClean="0">
                <a:solidFill>
                  <a:prstClr val="black">
                    <a:tint val="75000"/>
                  </a:prstClr>
                </a:solidFill>
              </a:rPr>
              <a:pPr>
                <a:defRPr/>
              </a:pPr>
              <a:t>16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27858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Stayed...”</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youtu.be/IU50HksugZk</a:t>
            </a:r>
            <a:r>
              <a:rPr lang="en-US" dirty="0" smtClean="0"/>
              <a:t> (consider embedding this video in </a:t>
            </a:r>
            <a:r>
              <a:rPr lang="en-US" smtClean="0"/>
              <a:t>your slide)</a:t>
            </a:r>
            <a:endParaRPr lang="en-US" dirty="0" smtClean="0"/>
          </a:p>
        </p:txBody>
      </p:sp>
    </p:spTree>
    <p:extLst>
      <p:ext uri="{BB962C8B-B14F-4D97-AF65-F5344CB8AC3E}">
        <p14:creationId xmlns:p14="http://schemas.microsoft.com/office/powerpoint/2010/main" val="1097301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noFill/>
        </p:spPr>
        <p:txBody>
          <a:bodyPr/>
          <a:lstStyle/>
          <a:p>
            <a:r>
              <a:rPr lang="en-US" dirty="0" smtClean="0"/>
              <a:t>Barriers created by the batterer: </a:t>
            </a:r>
            <a:endParaRPr lang="en-US" dirty="0"/>
          </a:p>
        </p:txBody>
      </p:sp>
      <p:pic>
        <p:nvPicPr>
          <p:cNvPr id="13" name="Content Placeholder 12"/>
          <p:cNvPicPr>
            <a:picLocks noGrp="1" noChangeAspect="1"/>
          </p:cNvPicPr>
          <p:nvPr>
            <p:ph sz="half" idx="1"/>
          </p:nvPr>
        </p:nvPicPr>
        <p:blipFill>
          <a:blip r:embed="rId4"/>
          <a:stretch>
            <a:fillRect/>
          </a:stretch>
        </p:blipFill>
        <p:spPr>
          <a:xfrm>
            <a:off x="838200" y="2928789"/>
            <a:ext cx="4497475" cy="2529830"/>
          </a:xfrm>
          <a:prstGeom prst="rect">
            <a:avLst/>
          </a:prstGeom>
        </p:spPr>
      </p:pic>
      <p:sp>
        <p:nvSpPr>
          <p:cNvPr id="12" name="Content Placeholder 11"/>
          <p:cNvSpPr>
            <a:spLocks noGrp="1"/>
          </p:cNvSpPr>
          <p:nvPr>
            <p:ph sz="half" idx="2"/>
          </p:nvPr>
        </p:nvSpPr>
        <p:spPr/>
        <p:txBody>
          <a:bodyPr/>
          <a:lstStyle/>
          <a:p>
            <a:r>
              <a:rPr lang="en-US" dirty="0"/>
              <a:t>Threats to harm survivor, survivor’s family, children</a:t>
            </a:r>
          </a:p>
          <a:p>
            <a:r>
              <a:rPr lang="en-US" dirty="0"/>
              <a:t>Stalking, monitoring</a:t>
            </a:r>
          </a:p>
          <a:p>
            <a:r>
              <a:rPr lang="en-US" dirty="0"/>
              <a:t>Sabotage job, housing, transportation</a:t>
            </a:r>
          </a:p>
          <a:p>
            <a:r>
              <a:rPr lang="en-US" dirty="0"/>
              <a:t>Isolation from family and </a:t>
            </a:r>
            <a:r>
              <a:rPr lang="en-US" dirty="0" smtClean="0"/>
              <a:t>friends</a:t>
            </a:r>
          </a:p>
          <a:p>
            <a:r>
              <a:rPr lang="en-US" dirty="0" smtClean="0"/>
              <a:t>Financial control</a:t>
            </a:r>
            <a:endParaRPr lang="en-US" dirty="0"/>
          </a:p>
          <a:p>
            <a:r>
              <a:rPr lang="en-US" b="1" dirty="0">
                <a:solidFill>
                  <a:srgbClr val="FF0000"/>
                </a:solidFill>
              </a:rPr>
              <a:t>Escalation of physical </a:t>
            </a:r>
            <a:r>
              <a:rPr lang="en-US" b="1" dirty="0" smtClean="0">
                <a:solidFill>
                  <a:srgbClr val="FF0000"/>
                </a:solidFill>
              </a:rPr>
              <a:t>violence</a:t>
            </a:r>
          </a:p>
          <a:p>
            <a:r>
              <a:rPr lang="en-US" b="1" dirty="0" smtClean="0">
                <a:solidFill>
                  <a:srgbClr val="FF0000"/>
                </a:solidFill>
              </a:rPr>
              <a:t>FEAR</a:t>
            </a:r>
            <a:endParaRPr lang="en-US" b="1" dirty="0">
              <a:solidFill>
                <a:srgbClr val="FF0000"/>
              </a:solidFill>
            </a:endParaRPr>
          </a:p>
          <a:p>
            <a:endParaRPr lang="en-US" dirty="0"/>
          </a:p>
        </p:txBody>
      </p:sp>
      <p:sp>
        <p:nvSpPr>
          <p:cNvPr id="2" name="Slide Number Placeholder 1"/>
          <p:cNvSpPr>
            <a:spLocks noGrp="1"/>
          </p:cNvSpPr>
          <p:nvPr>
            <p:ph type="sldNum" sz="quarter" idx="12"/>
          </p:nvPr>
        </p:nvSpPr>
        <p:spPr/>
        <p:txBody>
          <a:bodyPr/>
          <a:lstStyle/>
          <a:p>
            <a:pPr>
              <a:defRPr/>
            </a:pPr>
            <a:fld id="{3445284B-B18E-484E-90EC-2ADEB323CA73}" type="slidenum">
              <a:rPr lang="en-US" smtClean="0">
                <a:solidFill>
                  <a:prstClr val="black">
                    <a:tint val="75000"/>
                  </a:prstClr>
                </a:solidFill>
              </a:rPr>
              <a:pPr>
                <a:defRPr/>
              </a:pPr>
              <a:t>18</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6536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lstStyle/>
          <a:p>
            <a:r>
              <a:rPr lang="en-US" dirty="0" smtClean="0"/>
              <a:t>External Barriers: </a:t>
            </a:r>
            <a:endParaRPr lang="en-US" dirty="0"/>
          </a:p>
        </p:txBody>
      </p:sp>
      <p:sp>
        <p:nvSpPr>
          <p:cNvPr id="7" name="Text Placeholder 6"/>
          <p:cNvSpPr>
            <a:spLocks noGrp="1"/>
          </p:cNvSpPr>
          <p:nvPr>
            <p:ph type="body" idx="1"/>
          </p:nvPr>
        </p:nvSpPr>
        <p:spPr/>
        <p:txBody>
          <a:bodyPr/>
          <a:lstStyle/>
          <a:p>
            <a:r>
              <a:rPr lang="en-US" dirty="0" smtClean="0"/>
              <a:t>Environmental</a:t>
            </a:r>
            <a:endParaRPr lang="en-US" dirty="0"/>
          </a:p>
        </p:txBody>
      </p:sp>
      <p:sp>
        <p:nvSpPr>
          <p:cNvPr id="8" name="Content Placeholder 7"/>
          <p:cNvSpPr>
            <a:spLocks noGrp="1"/>
          </p:cNvSpPr>
          <p:nvPr>
            <p:ph sz="half" idx="2"/>
          </p:nvPr>
        </p:nvSpPr>
        <p:spPr/>
        <p:txBody>
          <a:bodyPr/>
          <a:lstStyle/>
          <a:p>
            <a:r>
              <a:rPr lang="en-US" dirty="0" smtClean="0"/>
              <a:t>Access to safe housing</a:t>
            </a:r>
          </a:p>
          <a:p>
            <a:r>
              <a:rPr lang="en-US" dirty="0" smtClean="0"/>
              <a:t>Employment</a:t>
            </a:r>
          </a:p>
          <a:p>
            <a:r>
              <a:rPr lang="en-US" dirty="0" smtClean="0"/>
              <a:t>Transportation</a:t>
            </a:r>
          </a:p>
          <a:p>
            <a:r>
              <a:rPr lang="en-US" dirty="0" smtClean="0"/>
              <a:t>Resources</a:t>
            </a:r>
          </a:p>
          <a:p>
            <a:pPr lvl="1"/>
            <a:r>
              <a:rPr lang="en-US" dirty="0" smtClean="0"/>
              <a:t>Shelter</a:t>
            </a:r>
          </a:p>
          <a:p>
            <a:pPr lvl="1"/>
            <a:r>
              <a:rPr lang="en-US" dirty="0" smtClean="0"/>
              <a:t>Legal assistance</a:t>
            </a:r>
          </a:p>
          <a:p>
            <a:pPr lvl="1"/>
            <a:r>
              <a:rPr lang="en-US" dirty="0" smtClean="0"/>
              <a:t>Counseling</a:t>
            </a:r>
          </a:p>
          <a:p>
            <a:pPr marL="457200" lvl="1" indent="0">
              <a:buNone/>
            </a:pPr>
            <a:endParaRPr lang="en-US" dirty="0"/>
          </a:p>
        </p:txBody>
      </p:sp>
      <p:sp>
        <p:nvSpPr>
          <p:cNvPr id="9" name="Text Placeholder 8"/>
          <p:cNvSpPr>
            <a:spLocks noGrp="1"/>
          </p:cNvSpPr>
          <p:nvPr>
            <p:ph type="body" sz="quarter" idx="3"/>
          </p:nvPr>
        </p:nvSpPr>
        <p:spPr/>
        <p:txBody>
          <a:bodyPr/>
          <a:lstStyle/>
          <a:p>
            <a:r>
              <a:rPr lang="en-US" dirty="0" smtClean="0"/>
              <a:t>Criminal Justice</a:t>
            </a:r>
            <a:endParaRPr lang="en-US" dirty="0"/>
          </a:p>
        </p:txBody>
      </p:sp>
      <p:sp>
        <p:nvSpPr>
          <p:cNvPr id="10" name="Content Placeholder 9"/>
          <p:cNvSpPr>
            <a:spLocks noGrp="1"/>
          </p:cNvSpPr>
          <p:nvPr>
            <p:ph sz="quarter" idx="4"/>
          </p:nvPr>
        </p:nvSpPr>
        <p:spPr/>
        <p:txBody>
          <a:bodyPr>
            <a:normAutofit/>
          </a:bodyPr>
          <a:lstStyle/>
          <a:p>
            <a:r>
              <a:rPr lang="en-US" dirty="0" smtClean="0"/>
              <a:t>How law enforcement or court systems respond to DV calls or cases</a:t>
            </a:r>
          </a:p>
          <a:p>
            <a:r>
              <a:rPr lang="en-US" dirty="0" smtClean="0"/>
              <a:t>Criminal justice system not seen as a helpful resource</a:t>
            </a:r>
          </a:p>
          <a:p>
            <a:pPr lvl="1"/>
            <a:r>
              <a:rPr lang="en-US" dirty="0" smtClean="0"/>
              <a:t>Undocumented immigrants</a:t>
            </a:r>
          </a:p>
          <a:p>
            <a:pPr lvl="1"/>
            <a:r>
              <a:rPr lang="en-US" dirty="0" smtClean="0"/>
              <a:t>Communities of color</a:t>
            </a:r>
          </a:p>
          <a:p>
            <a:pPr lvl="1"/>
            <a:r>
              <a:rPr lang="en-US" dirty="0" smtClean="0"/>
              <a:t>Low socioeconomic neighborhoods</a:t>
            </a:r>
            <a:endParaRPr lang="en-US" dirty="0"/>
          </a:p>
        </p:txBody>
      </p:sp>
      <p:sp>
        <p:nvSpPr>
          <p:cNvPr id="2" name="Slide Number Placeholder 1"/>
          <p:cNvSpPr>
            <a:spLocks noGrp="1"/>
          </p:cNvSpPr>
          <p:nvPr>
            <p:ph type="sldNum" sz="quarter" idx="12"/>
          </p:nvPr>
        </p:nvSpPr>
        <p:spPr/>
        <p:txBody>
          <a:bodyPr/>
          <a:lstStyle/>
          <a:p>
            <a:pPr>
              <a:defRPr/>
            </a:pPr>
            <a:fld id="{9717AFA4-AF93-4BF2-BBB5-A77AB3101D41}" type="slidenum">
              <a:rPr lang="en-US" smtClean="0">
                <a:solidFill>
                  <a:prstClr val="black">
                    <a:tint val="75000"/>
                  </a:prstClr>
                </a:solidFill>
              </a:rPr>
              <a:pPr>
                <a:defRPr/>
              </a:pPr>
              <a:t>19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95619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Who is </a:t>
            </a:r>
            <a:r>
              <a:rPr lang="en-US" i="1" u="sng" dirty="0" smtClean="0"/>
              <a:t>Agency Name</a:t>
            </a:r>
            <a:r>
              <a:rPr lang="en-US" dirty="0" smtClean="0"/>
              <a:t>?</a:t>
            </a:r>
            <a:endParaRPr lang="en-US" dirty="0"/>
          </a:p>
        </p:txBody>
      </p:sp>
      <p:sp>
        <p:nvSpPr>
          <p:cNvPr id="8" name="Content Placeholder 7"/>
          <p:cNvSpPr>
            <a:spLocks noGrp="1"/>
          </p:cNvSpPr>
          <p:nvPr>
            <p:ph idx="1"/>
          </p:nvPr>
        </p:nvSpPr>
        <p:spPr>
          <a:xfrm>
            <a:off x="5183188" y="542611"/>
            <a:ext cx="6172200" cy="5657222"/>
          </a:xfrm>
          <a:blipFill>
            <a:blip r:embed="rId4">
              <a:alphaModFix amt="34000"/>
            </a:blip>
            <a:tile tx="0" ty="0" sx="100000" sy="100000" flip="none" algn="tl"/>
          </a:blipFill>
          <a:ln w="6350">
            <a:solidFill>
              <a:srgbClr val="2B2F85"/>
            </a:solidFill>
          </a:ln>
        </p:spPr>
        <p:txBody>
          <a:bodyPr>
            <a:normAutofit/>
          </a:bodyPr>
          <a:lstStyle/>
          <a:p>
            <a:pPr marL="0" indent="0">
              <a:buNone/>
            </a:pPr>
            <a:r>
              <a:rPr lang="en-US" sz="2200" i="1" dirty="0" smtClean="0"/>
              <a:t>Agency mission statement, history, etc. inserted here</a:t>
            </a:r>
            <a:endParaRPr lang="en-US" sz="2200" i="1" dirty="0"/>
          </a:p>
        </p:txBody>
      </p:sp>
      <p:sp>
        <p:nvSpPr>
          <p:cNvPr id="2" name="TextBox 1"/>
          <p:cNvSpPr txBox="1"/>
          <p:nvPr/>
        </p:nvSpPr>
        <p:spPr>
          <a:xfrm>
            <a:off x="469441" y="5832958"/>
            <a:ext cx="3697793" cy="369332"/>
          </a:xfrm>
          <a:prstGeom prst="rect">
            <a:avLst/>
          </a:prstGeom>
          <a:noFill/>
          <a:ln w="28575">
            <a:solidFill>
              <a:srgbClr val="64599B"/>
            </a:solidFill>
          </a:ln>
        </p:spPr>
        <p:txBody>
          <a:bodyPr wrap="square" rtlCol="0">
            <a:spAutoFit/>
          </a:bodyPr>
          <a:lstStyle/>
          <a:p>
            <a:pPr algn="ctr"/>
            <a:r>
              <a:rPr lang="en-US" dirty="0" smtClean="0"/>
              <a:t>Learn more at agencywebsite.org </a:t>
            </a:r>
            <a:endParaRPr lang="en-US" dirty="0"/>
          </a:p>
        </p:txBody>
      </p:sp>
      <p:sp>
        <p:nvSpPr>
          <p:cNvPr id="3" name="Slide Number Placeholder 2"/>
          <p:cNvSpPr>
            <a:spLocks noGrp="1"/>
          </p:cNvSpPr>
          <p:nvPr>
            <p:ph type="sldNum" sz="quarter" idx="12"/>
          </p:nvPr>
        </p:nvSpPr>
        <p:spPr/>
        <p:txBody>
          <a:bodyPr/>
          <a:lstStyle/>
          <a:p>
            <a:pPr>
              <a:defRPr/>
            </a:pPr>
            <a:fld id="{AEAEE304-7811-47A5-ABBE-B73FCE469B18}" type="slidenum">
              <a:rPr lang="en-US" smtClean="0">
                <a:solidFill>
                  <a:prstClr val="black">
                    <a:tint val="75000"/>
                  </a:prstClr>
                </a:solidFill>
              </a:rPr>
              <a:pPr>
                <a:defRPr/>
              </a:pPr>
              <a:t>2</a:t>
            </a:fld>
            <a:endParaRPr lang="en-US" dirty="0">
              <a:solidFill>
                <a:prstClr val="black">
                  <a:tint val="75000"/>
                </a:prstClr>
              </a:solidFill>
            </a:endParaRPr>
          </a:p>
        </p:txBody>
      </p:sp>
      <p:sp>
        <p:nvSpPr>
          <p:cNvPr id="4" name="TextBox 3"/>
          <p:cNvSpPr txBox="1"/>
          <p:nvPr/>
        </p:nvSpPr>
        <p:spPr>
          <a:xfrm>
            <a:off x="1326292" y="2833816"/>
            <a:ext cx="2314832" cy="646331"/>
          </a:xfrm>
          <a:prstGeom prst="rect">
            <a:avLst/>
          </a:prstGeom>
          <a:noFill/>
        </p:spPr>
        <p:txBody>
          <a:bodyPr wrap="square" rtlCol="0">
            <a:spAutoFit/>
          </a:bodyPr>
          <a:lstStyle/>
          <a:p>
            <a:r>
              <a:rPr lang="en-US" dirty="0" smtClean="0"/>
              <a:t>Insert agency logo here</a:t>
            </a:r>
            <a:endParaRPr lang="en-US" dirty="0"/>
          </a:p>
        </p:txBody>
      </p:sp>
    </p:spTree>
    <p:custDataLst>
      <p:tags r:id="rId1"/>
    </p:custDataLst>
    <p:extLst>
      <p:ext uri="{BB962C8B-B14F-4D97-AF65-F5344CB8AC3E}">
        <p14:creationId xmlns:p14="http://schemas.microsoft.com/office/powerpoint/2010/main" val="313736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Social media and pop culture – violence is normal</a:t>
            </a:r>
          </a:p>
          <a:p>
            <a:r>
              <a:rPr lang="en-US" dirty="0" smtClean="0"/>
              <a:t>Religious beliefs</a:t>
            </a:r>
          </a:p>
          <a:p>
            <a:r>
              <a:rPr lang="en-US" dirty="0" smtClean="0"/>
              <a:t>Family pressure</a:t>
            </a:r>
          </a:p>
          <a:p>
            <a:r>
              <a:rPr lang="en-US" dirty="0" smtClean="0"/>
              <a:t>Gender roles</a:t>
            </a:r>
          </a:p>
          <a:p>
            <a:r>
              <a:rPr lang="en-US" dirty="0" smtClean="0"/>
              <a:t>Control and jealousy = love</a:t>
            </a:r>
          </a:p>
          <a:p>
            <a:r>
              <a:rPr lang="en-US" dirty="0" smtClean="0"/>
              <a:t>Cultural practices</a:t>
            </a:r>
          </a:p>
        </p:txBody>
      </p:sp>
      <p:pic>
        <p:nvPicPr>
          <p:cNvPr id="7" name="Content Placeholder 6"/>
          <p:cNvPicPr>
            <a:picLocks noGrp="1" noChangeAspect="1"/>
          </p:cNvPicPr>
          <p:nvPr>
            <p:ph sz="half" idx="2"/>
          </p:nvPr>
        </p:nvPicPr>
        <p:blipFill>
          <a:blip r:embed="rId4"/>
          <a:stretch>
            <a:fillRect/>
          </a:stretch>
        </p:blipFill>
        <p:spPr>
          <a:xfrm>
            <a:off x="9179878" y="2068666"/>
            <a:ext cx="2156357" cy="1214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a:spLocks noGrp="1"/>
          </p:cNvSpPr>
          <p:nvPr>
            <p:ph type="title"/>
          </p:nvPr>
        </p:nvSpPr>
        <p:spPr>
          <a:noFill/>
        </p:spPr>
        <p:txBody>
          <a:bodyPr/>
          <a:lstStyle/>
          <a:p>
            <a:r>
              <a:rPr lang="en-US" dirty="0" smtClean="0"/>
              <a:t>Social Barriers: </a:t>
            </a:r>
            <a:endParaRPr lang="en-US" dirty="0"/>
          </a:p>
        </p:txBody>
      </p:sp>
      <p:pic>
        <p:nvPicPr>
          <p:cNvPr id="8" name="Picture 7"/>
          <p:cNvPicPr>
            <a:picLocks noChangeAspect="1"/>
          </p:cNvPicPr>
          <p:nvPr/>
        </p:nvPicPr>
        <p:blipFill>
          <a:blip r:embed="rId5"/>
          <a:stretch>
            <a:fillRect/>
          </a:stretch>
        </p:blipFill>
        <p:spPr>
          <a:xfrm>
            <a:off x="6511333" y="5008745"/>
            <a:ext cx="2287202" cy="1577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stretch>
            <a:fillRect/>
          </a:stretch>
        </p:blipFill>
        <p:spPr>
          <a:xfrm>
            <a:off x="8646135" y="4001294"/>
            <a:ext cx="3223845" cy="2014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7"/>
          <a:stretch>
            <a:fillRect/>
          </a:stretch>
        </p:blipFill>
        <p:spPr>
          <a:xfrm>
            <a:off x="5581209" y="2216972"/>
            <a:ext cx="3339188" cy="2221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pPr>
              <a:defRPr/>
            </a:pPr>
            <a:fld id="{3445284B-B18E-484E-90EC-2ADEB323CA73}" type="slidenum">
              <a:rPr lang="en-US" smtClean="0">
                <a:solidFill>
                  <a:prstClr val="black">
                    <a:tint val="75000"/>
                  </a:prstClr>
                </a:solidFill>
              </a:rPr>
              <a:pPr>
                <a:defRPr/>
              </a:pPr>
              <a:t>20</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20681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959428"/>
            <a:ext cx="9066474" cy="1929807"/>
          </a:xfr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smtClean="0">
                <a:solidFill>
                  <a:srgbClr val="2B2F85"/>
                </a:solidFill>
              </a:rPr>
              <a:t>How can I help?</a:t>
            </a:r>
            <a:endParaRPr lang="en-US" dirty="0">
              <a:solidFill>
                <a:srgbClr val="2B2F85"/>
              </a:solidFill>
            </a:endParaRPr>
          </a:p>
        </p:txBody>
      </p:sp>
      <p:sp>
        <p:nvSpPr>
          <p:cNvPr id="3" name="Subtitle 2"/>
          <p:cNvSpPr>
            <a:spLocks noGrp="1"/>
          </p:cNvSpPr>
          <p:nvPr>
            <p:ph type="body" idx="1"/>
          </p:nvPr>
        </p:nvSpPr>
        <p:spPr/>
        <p:txBody>
          <a:bodyPr>
            <a:normAutofit/>
          </a:bodyPr>
          <a:lstStyle/>
          <a:p>
            <a:r>
              <a:rPr lang="en-US" sz="3600" dirty="0" smtClean="0"/>
              <a:t>What to do if someone you know is in a violent relationship</a:t>
            </a:r>
          </a:p>
        </p:txBody>
      </p:sp>
      <p:sp>
        <p:nvSpPr>
          <p:cNvPr id="4" name="Slide Number Placeholder 3"/>
          <p:cNvSpPr>
            <a:spLocks noGrp="1"/>
          </p:cNvSpPr>
          <p:nvPr>
            <p:ph type="sldNum" sz="quarter" idx="12"/>
          </p:nvPr>
        </p:nvSpPr>
        <p:spPr/>
        <p:txBody>
          <a:bodyPr/>
          <a:lstStyle/>
          <a:p>
            <a:pPr>
              <a:defRPr/>
            </a:pPr>
            <a:fld id="{2FB4D19C-2250-4636-8A06-C42F63B518D6}" type="slidenum">
              <a:rPr lang="en-US" smtClean="0">
                <a:solidFill>
                  <a:prstClr val="black">
                    <a:tint val="75000"/>
                  </a:prstClr>
                </a:solidFill>
              </a:rPr>
              <a:pPr>
                <a:defRPr/>
              </a:pPr>
              <a:t>21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65585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t="8438" b="38879"/>
          <a:stretch/>
        </p:blipFill>
        <p:spPr>
          <a:xfrm>
            <a:off x="252883" y="1765436"/>
            <a:ext cx="11505362" cy="4956912"/>
          </a:xfrm>
          <a:prstGeom prst="rect">
            <a:avLst/>
          </a:prstGeom>
          <a:effectLst>
            <a:softEdge rad="355600"/>
          </a:effectLst>
        </p:spPr>
      </p:pic>
      <p:sp>
        <p:nvSpPr>
          <p:cNvPr id="4" name="Title 1"/>
          <p:cNvSpPr txBox="1">
            <a:spLocks/>
          </p:cNvSpPr>
          <p:nvPr/>
        </p:nvSpPr>
        <p:spPr>
          <a:xfrm>
            <a:off x="838200" y="365125"/>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Safety Planning &amp; Support</a:t>
            </a:r>
            <a:endParaRPr lang="en-US" dirty="0"/>
          </a:p>
        </p:txBody>
      </p:sp>
      <p:sp>
        <p:nvSpPr>
          <p:cNvPr id="7" name="TextBox 6"/>
          <p:cNvSpPr txBox="1"/>
          <p:nvPr/>
        </p:nvSpPr>
        <p:spPr>
          <a:xfrm>
            <a:off x="2692958" y="2763297"/>
            <a:ext cx="6290268"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a:t>Identify resources (crisis line, safe house, supportive friends or family)</a:t>
            </a:r>
          </a:p>
        </p:txBody>
      </p:sp>
      <p:sp>
        <p:nvSpPr>
          <p:cNvPr id="8" name="TextBox 7"/>
          <p:cNvSpPr txBox="1"/>
          <p:nvPr/>
        </p:nvSpPr>
        <p:spPr>
          <a:xfrm>
            <a:off x="2692958" y="3409628"/>
            <a:ext cx="6722347" cy="375552"/>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Plan an escape route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2684584" y="3680407"/>
            <a:ext cx="6822831" cy="375552"/>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Secret code word, steps for children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2692958" y="4031937"/>
            <a:ext cx="6380703" cy="375552"/>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Keep a secret stash of cash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684584" y="4302716"/>
            <a:ext cx="6531429" cy="375552"/>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Spare car keys, cell phone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2684584" y="4619444"/>
            <a:ext cx="6702251" cy="375552"/>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Consider social media tracking, other digital tracking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684584" y="4924026"/>
            <a:ext cx="7254910" cy="388696"/>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DON’T let the abusive partner know that you’re preparing to leave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2684584" y="5240754"/>
            <a:ext cx="7033846" cy="685059"/>
          </a:xfrm>
          <a:prstGeom prst="rect">
            <a:avLst/>
          </a:prstGeom>
          <a:noFill/>
        </p:spPr>
        <p:txBody>
          <a:bodyPr wrap="square" rtlCol="0">
            <a:spAutoFit/>
          </a:bodyPr>
          <a:lstStyle/>
          <a:p>
            <a:pPr marL="228600" indent="-228600">
              <a:lnSpc>
                <a:spcPct val="107000"/>
              </a:lnSpc>
              <a:spcAft>
                <a:spcPts val="800"/>
              </a:spcAft>
              <a:buFont typeface="Wingdings" panose="05000000000000000000" pitchFamily="2" charset="2"/>
              <a:buChar char=""/>
              <a:tabLst>
                <a:tab pos="2286000" algn="l"/>
              </a:tabLst>
            </a:pPr>
            <a:r>
              <a:rPr lang="en-US" dirty="0">
                <a:latin typeface="Calibri" panose="020F0502020204030204" pitchFamily="34" charset="0"/>
                <a:ea typeface="Calibri" panose="020F0502020204030204" pitchFamily="34" charset="0"/>
                <a:cs typeface="Times New Roman" panose="02020603050405020304" pitchFamily="18" charset="0"/>
              </a:rPr>
              <a:t>Reach out to a trained domestic violence advocate for </a:t>
            </a:r>
            <a:r>
              <a:rPr lang="en-US" dirty="0" smtClean="0">
                <a:latin typeface="Calibri" panose="020F0502020204030204" pitchFamily="34" charset="0"/>
                <a:ea typeface="Calibri" panose="020F0502020204030204" pitchFamily="34" charset="0"/>
                <a:cs typeface="Times New Roman" panose="02020603050405020304" pitchFamily="18" charset="0"/>
              </a:rPr>
              <a:t>help: 1-800-33-HAVEN (1-800-334-2836)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9850CB-9F9B-4806-8A56-F6DE36896C81}" type="slidenum">
              <a:rPr lang="en-US" smtClean="0">
                <a:solidFill>
                  <a:prstClr val="black">
                    <a:tint val="75000"/>
                  </a:prstClr>
                </a:solidFill>
              </a:rPr>
              <a:pPr>
                <a:defRPr/>
              </a:pPr>
              <a:t>22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42051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to help someone being abused</a:t>
            </a:r>
            <a:br>
              <a:rPr lang="en-US" dirty="0"/>
            </a:br>
            <a:r>
              <a:rPr lang="en-US" dirty="0"/>
              <a:t>Do’s and Don’ts </a:t>
            </a:r>
          </a:p>
        </p:txBody>
      </p:sp>
      <p:sp>
        <p:nvSpPr>
          <p:cNvPr id="6" name="Text Placeholder 5"/>
          <p:cNvSpPr>
            <a:spLocks noGrp="1"/>
          </p:cNvSpPr>
          <p:nvPr>
            <p:ph type="body" idx="1"/>
          </p:nvPr>
        </p:nvSpPr>
        <p:spPr/>
        <p:txBody>
          <a:bodyPr>
            <a:normAutofit/>
          </a:bodyPr>
          <a:lstStyle/>
          <a:p>
            <a:r>
              <a:rPr lang="en-US" sz="3600" dirty="0" smtClean="0"/>
              <a:t>Do </a:t>
            </a:r>
            <a:endParaRPr lang="en-US" sz="3600" dirty="0"/>
          </a:p>
        </p:txBody>
      </p:sp>
      <p:sp>
        <p:nvSpPr>
          <p:cNvPr id="3" name="Content Placeholder 2"/>
          <p:cNvSpPr>
            <a:spLocks noGrp="1"/>
          </p:cNvSpPr>
          <p:nvPr>
            <p:ph sz="half" idx="2"/>
          </p:nvPr>
        </p:nvSpPr>
        <p:spPr/>
        <p:txBody>
          <a:bodyPr>
            <a:normAutofit lnSpcReduction="10000"/>
          </a:bodyPr>
          <a:lstStyle/>
          <a:p>
            <a:r>
              <a:rPr lang="en-US" sz="2600" dirty="0"/>
              <a:t>L</a:t>
            </a:r>
            <a:r>
              <a:rPr lang="en-US" sz="2600" dirty="0" smtClean="0"/>
              <a:t>isten without judging or telling them what to do. Believe what they tell you.</a:t>
            </a:r>
          </a:p>
          <a:p>
            <a:r>
              <a:rPr lang="en-US" sz="2600" dirty="0" smtClean="0"/>
              <a:t>Say </a:t>
            </a:r>
            <a:r>
              <a:rPr lang="en-US" sz="2600" dirty="0"/>
              <a:t>“I am concerned for your </a:t>
            </a:r>
            <a:r>
              <a:rPr lang="en-US" sz="2600" dirty="0" smtClean="0"/>
              <a:t>safety” or “I care about you.”</a:t>
            </a:r>
          </a:p>
          <a:p>
            <a:r>
              <a:rPr lang="en-US" sz="2600" dirty="0" smtClean="0"/>
              <a:t> </a:t>
            </a:r>
            <a:r>
              <a:rPr lang="en-US" sz="2600" dirty="0"/>
              <a:t>S</a:t>
            </a:r>
            <a:r>
              <a:rPr lang="en-US" sz="2600" dirty="0" smtClean="0"/>
              <a:t>upport their decisions—even </a:t>
            </a:r>
            <a:r>
              <a:rPr lang="en-US" sz="2600" dirty="0"/>
              <a:t>if you disagree with </a:t>
            </a:r>
            <a:r>
              <a:rPr lang="en-US" sz="2600" dirty="0" smtClean="0"/>
              <a:t>them. </a:t>
            </a:r>
          </a:p>
          <a:p>
            <a:r>
              <a:rPr lang="en-US" sz="2600" dirty="0" smtClean="0"/>
              <a:t>Remain calm.  If you react strongly or insist on calling 911, they may shut down.</a:t>
            </a:r>
            <a:endParaRPr lang="en-US" dirty="0"/>
          </a:p>
        </p:txBody>
      </p:sp>
      <p:sp>
        <p:nvSpPr>
          <p:cNvPr id="7" name="Text Placeholder 6"/>
          <p:cNvSpPr>
            <a:spLocks noGrp="1"/>
          </p:cNvSpPr>
          <p:nvPr>
            <p:ph type="body" sz="quarter" idx="3"/>
          </p:nvPr>
        </p:nvSpPr>
        <p:spPr/>
        <p:txBody>
          <a:bodyPr>
            <a:normAutofit/>
          </a:bodyPr>
          <a:lstStyle/>
          <a:p>
            <a:r>
              <a:rPr lang="en-US" sz="3600" dirty="0" smtClean="0"/>
              <a:t>Don't</a:t>
            </a:r>
            <a:endParaRPr lang="en-US" sz="3600" dirty="0"/>
          </a:p>
        </p:txBody>
      </p:sp>
      <p:sp>
        <p:nvSpPr>
          <p:cNvPr id="8" name="Content Placeholder 7"/>
          <p:cNvSpPr>
            <a:spLocks noGrp="1"/>
          </p:cNvSpPr>
          <p:nvPr>
            <p:ph sz="quarter" idx="4"/>
          </p:nvPr>
        </p:nvSpPr>
        <p:spPr/>
        <p:txBody>
          <a:bodyPr/>
          <a:lstStyle/>
          <a:p>
            <a:r>
              <a:rPr lang="en-US" sz="2400" dirty="0" smtClean="0"/>
              <a:t>Push them to leave the relationship before they’re ready.  Leaving can be the most dangerous time for the survivor.</a:t>
            </a:r>
            <a:endParaRPr lang="en-US" sz="2400" dirty="0"/>
          </a:p>
          <a:p>
            <a:r>
              <a:rPr lang="en-US" sz="2400" dirty="0"/>
              <a:t>Don’t </a:t>
            </a:r>
            <a:r>
              <a:rPr lang="en-US" sz="2400" dirty="0" smtClean="0"/>
              <a:t>blame them for the abuse that has happened by saying “why don’t you just leave” or “ I would never let someone treat me that way.”</a:t>
            </a:r>
          </a:p>
          <a:p>
            <a:r>
              <a:rPr lang="en-US" sz="2400" dirty="0" smtClean="0"/>
              <a:t>Don’t tell others what they have told you unless you have permission.</a:t>
            </a:r>
            <a:endParaRPr lang="en-US" dirty="0"/>
          </a:p>
        </p:txBody>
      </p:sp>
      <p:sp>
        <p:nvSpPr>
          <p:cNvPr id="2" name="Slide Number Placeholder 1"/>
          <p:cNvSpPr>
            <a:spLocks noGrp="1"/>
          </p:cNvSpPr>
          <p:nvPr>
            <p:ph type="sldNum" sz="quarter" idx="12"/>
          </p:nvPr>
        </p:nvSpPr>
        <p:spPr/>
        <p:txBody>
          <a:bodyPr/>
          <a:lstStyle/>
          <a:p>
            <a:pPr>
              <a:defRPr/>
            </a:pPr>
            <a:fld id="{9717AFA4-AF93-4BF2-BBB5-A77AB3101D41}" type="slidenum">
              <a:rPr lang="en-US" smtClean="0">
                <a:solidFill>
                  <a:prstClr val="black">
                    <a:tint val="75000"/>
                  </a:prstClr>
                </a:solidFill>
              </a:rPr>
              <a:pPr>
                <a:defRPr/>
              </a:pPr>
              <a:t>23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91057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to help someone being abused</a:t>
            </a:r>
            <a:br>
              <a:rPr lang="en-US" dirty="0"/>
            </a:br>
            <a:r>
              <a:rPr lang="en-US" dirty="0"/>
              <a:t>Do’s and Don’ts </a:t>
            </a:r>
          </a:p>
        </p:txBody>
      </p:sp>
      <p:sp>
        <p:nvSpPr>
          <p:cNvPr id="6" name="Text Placeholder 5"/>
          <p:cNvSpPr>
            <a:spLocks noGrp="1"/>
          </p:cNvSpPr>
          <p:nvPr>
            <p:ph type="body" idx="1"/>
          </p:nvPr>
        </p:nvSpPr>
        <p:spPr/>
        <p:txBody>
          <a:bodyPr>
            <a:normAutofit/>
          </a:bodyPr>
          <a:lstStyle/>
          <a:p>
            <a:r>
              <a:rPr lang="en-US" sz="3600" dirty="0" smtClean="0"/>
              <a:t>Do </a:t>
            </a:r>
            <a:endParaRPr lang="en-US" sz="3600" dirty="0"/>
          </a:p>
        </p:txBody>
      </p:sp>
      <p:sp>
        <p:nvSpPr>
          <p:cNvPr id="3" name="Content Placeholder 2"/>
          <p:cNvSpPr>
            <a:spLocks noGrp="1"/>
          </p:cNvSpPr>
          <p:nvPr>
            <p:ph sz="half" idx="2"/>
          </p:nvPr>
        </p:nvSpPr>
        <p:spPr/>
        <p:txBody>
          <a:bodyPr>
            <a:normAutofit lnSpcReduction="10000"/>
          </a:bodyPr>
          <a:lstStyle/>
          <a:p>
            <a:r>
              <a:rPr lang="en-US" dirty="0"/>
              <a:t>L</a:t>
            </a:r>
            <a:r>
              <a:rPr lang="en-US" dirty="0" smtClean="0"/>
              <a:t>et them </a:t>
            </a:r>
            <a:r>
              <a:rPr lang="en-US" dirty="0"/>
              <a:t>know that the abuse is not </a:t>
            </a:r>
            <a:r>
              <a:rPr lang="en-US" dirty="0" smtClean="0"/>
              <a:t>their </a:t>
            </a:r>
            <a:r>
              <a:rPr lang="en-US" dirty="0"/>
              <a:t>fault. </a:t>
            </a:r>
            <a:endParaRPr lang="en-US" dirty="0" smtClean="0"/>
          </a:p>
          <a:p>
            <a:r>
              <a:rPr lang="en-US" dirty="0" smtClean="0"/>
              <a:t>Offer to help connect them with resources; offer to do the legwork for them by calling and asking questions about services on their behalf.</a:t>
            </a:r>
          </a:p>
          <a:p>
            <a:r>
              <a:rPr lang="en-US" dirty="0" smtClean="0"/>
              <a:t>Talk to them about creating a safety plan.</a:t>
            </a:r>
          </a:p>
          <a:p>
            <a:endParaRPr lang="en-US" dirty="0"/>
          </a:p>
          <a:p>
            <a:pPr marL="0" indent="0">
              <a:buNone/>
            </a:pPr>
            <a:endParaRPr lang="en-US" dirty="0"/>
          </a:p>
        </p:txBody>
      </p:sp>
      <p:sp>
        <p:nvSpPr>
          <p:cNvPr id="7" name="Text Placeholder 6"/>
          <p:cNvSpPr>
            <a:spLocks noGrp="1"/>
          </p:cNvSpPr>
          <p:nvPr>
            <p:ph type="body" sz="quarter" idx="3"/>
          </p:nvPr>
        </p:nvSpPr>
        <p:spPr/>
        <p:txBody>
          <a:bodyPr>
            <a:normAutofit/>
          </a:bodyPr>
          <a:lstStyle/>
          <a:p>
            <a:r>
              <a:rPr lang="en-US" sz="3600" dirty="0" smtClean="0"/>
              <a:t>Don't</a:t>
            </a:r>
            <a:endParaRPr lang="en-US" sz="3600" dirty="0"/>
          </a:p>
        </p:txBody>
      </p:sp>
      <p:sp>
        <p:nvSpPr>
          <p:cNvPr id="8" name="Content Placeholder 7"/>
          <p:cNvSpPr>
            <a:spLocks noGrp="1"/>
          </p:cNvSpPr>
          <p:nvPr>
            <p:ph sz="quarter" idx="4"/>
          </p:nvPr>
        </p:nvSpPr>
        <p:spPr/>
        <p:txBody>
          <a:bodyPr>
            <a:normAutofit lnSpcReduction="10000"/>
          </a:bodyPr>
          <a:lstStyle/>
          <a:p>
            <a:r>
              <a:rPr lang="en-US" dirty="0" smtClean="0"/>
              <a:t>Push printed materials on them that the abuser might find.</a:t>
            </a:r>
          </a:p>
          <a:p>
            <a:r>
              <a:rPr lang="en-US" dirty="0" smtClean="0"/>
              <a:t>Suggest that the abuse will stop if the abuser gets counseling or treatment, or if the survivor changes their own behavior. </a:t>
            </a:r>
          </a:p>
          <a:p>
            <a:r>
              <a:rPr lang="en-US" dirty="0" smtClean="0"/>
              <a:t>Give advice.  Ask them what they think would be the next best step.</a:t>
            </a:r>
          </a:p>
          <a:p>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9717AFA4-AF93-4BF2-BBB5-A77AB3101D41}" type="slidenum">
              <a:rPr lang="en-US" smtClean="0">
                <a:solidFill>
                  <a:prstClr val="black">
                    <a:tint val="75000"/>
                  </a:prstClr>
                </a:solidFill>
              </a:rPr>
              <a:pPr>
                <a:defRPr/>
              </a:pPr>
              <a:t>24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6252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959428"/>
            <a:ext cx="9066474" cy="1929807"/>
          </a:xfr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smtClean="0">
                <a:solidFill>
                  <a:srgbClr val="2B2F85"/>
                </a:solidFill>
              </a:rPr>
              <a:t>More about “Agency Name”</a:t>
            </a:r>
            <a:endParaRPr lang="en-US" dirty="0">
              <a:solidFill>
                <a:srgbClr val="2B2F85"/>
              </a:solidFill>
            </a:endParaRPr>
          </a:p>
        </p:txBody>
      </p:sp>
      <p:sp>
        <p:nvSpPr>
          <p:cNvPr id="3" name="Subtitle 2"/>
          <p:cNvSpPr>
            <a:spLocks noGrp="1"/>
          </p:cNvSpPr>
          <p:nvPr>
            <p:ph type="body" idx="1"/>
          </p:nvPr>
        </p:nvSpPr>
        <p:spPr/>
        <p:txBody>
          <a:bodyPr>
            <a:normAutofit/>
          </a:bodyPr>
          <a:lstStyle/>
          <a:p>
            <a:r>
              <a:rPr lang="en-US" sz="3600" dirty="0" smtClean="0"/>
              <a:t>Services and programs, events, and volunteer opportunities</a:t>
            </a:r>
          </a:p>
        </p:txBody>
      </p:sp>
      <p:sp>
        <p:nvSpPr>
          <p:cNvPr id="4" name="Slide Number Placeholder 3"/>
          <p:cNvSpPr>
            <a:spLocks noGrp="1"/>
          </p:cNvSpPr>
          <p:nvPr>
            <p:ph type="sldNum" sz="quarter" idx="12"/>
          </p:nvPr>
        </p:nvSpPr>
        <p:spPr/>
        <p:txBody>
          <a:bodyPr/>
          <a:lstStyle/>
          <a:p>
            <a:pPr>
              <a:defRPr/>
            </a:pPr>
            <a:fld id="{2FB4D19C-2250-4636-8A06-C42F63B518D6}" type="slidenum">
              <a:rPr lang="en-US" smtClean="0">
                <a:solidFill>
                  <a:prstClr val="black">
                    <a:tint val="75000"/>
                  </a:prstClr>
                </a:solidFill>
              </a:rPr>
              <a:pPr>
                <a:defRPr/>
              </a:pPr>
              <a:t>25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85742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“Agency Name” helps survivors</a:t>
            </a:r>
            <a:endParaRPr lang="en-US" dirty="0"/>
          </a:p>
        </p:txBody>
      </p:sp>
      <p:sp>
        <p:nvSpPr>
          <p:cNvPr id="3" name="Content Placeholder 2"/>
          <p:cNvSpPr>
            <a:spLocks noGrp="1"/>
          </p:cNvSpPr>
          <p:nvPr>
            <p:ph idx="1"/>
          </p:nvPr>
        </p:nvSpPr>
        <p:spPr/>
        <p:txBody>
          <a:bodyPr/>
          <a:lstStyle/>
          <a:p>
            <a:r>
              <a:rPr lang="en-US" dirty="0" smtClean="0"/>
              <a:t>List of services and programs</a:t>
            </a:r>
          </a:p>
          <a:p>
            <a:r>
              <a:rPr lang="en-US" dirty="0" smtClean="0"/>
              <a:t>Example:</a:t>
            </a:r>
          </a:p>
          <a:p>
            <a:r>
              <a:rPr lang="en-US" dirty="0" smtClean="0"/>
              <a:t>Community Support Groups</a:t>
            </a:r>
          </a:p>
          <a:p>
            <a:pPr lvl="1"/>
            <a:r>
              <a:rPr lang="en-US" dirty="0" smtClean="0"/>
              <a:t>Contact </a:t>
            </a:r>
            <a:r>
              <a:rPr lang="en-US" dirty="0" smtClean="0">
                <a:hlinkClick r:id="rId2"/>
              </a:rPr>
              <a:t>advocate@agency.com</a:t>
            </a:r>
            <a:r>
              <a:rPr lang="en-US" dirty="0" smtClean="0"/>
              <a:t> for more information</a:t>
            </a:r>
            <a:endParaRPr lang="en-US" dirty="0"/>
          </a:p>
        </p:txBody>
      </p:sp>
    </p:spTree>
    <p:extLst>
      <p:ext uri="{BB962C8B-B14F-4D97-AF65-F5344CB8AC3E}">
        <p14:creationId xmlns:p14="http://schemas.microsoft.com/office/powerpoint/2010/main" val="88328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 “Agency Name”</a:t>
            </a:r>
            <a:endParaRPr lang="en-US" dirty="0"/>
          </a:p>
        </p:txBody>
      </p:sp>
      <p:sp>
        <p:nvSpPr>
          <p:cNvPr id="3" name="Content Placeholder 2"/>
          <p:cNvSpPr>
            <a:spLocks noGrp="1"/>
          </p:cNvSpPr>
          <p:nvPr>
            <p:ph idx="1"/>
          </p:nvPr>
        </p:nvSpPr>
        <p:spPr/>
        <p:txBody>
          <a:bodyPr/>
          <a:lstStyle/>
          <a:p>
            <a:r>
              <a:rPr lang="en-US" dirty="0" smtClean="0"/>
              <a:t>Volunteer opportunities</a:t>
            </a:r>
          </a:p>
          <a:p>
            <a:pPr lvl="1"/>
            <a:r>
              <a:rPr lang="en-US" dirty="0" smtClean="0"/>
              <a:t>Childcare</a:t>
            </a:r>
          </a:p>
          <a:p>
            <a:pPr lvl="1"/>
            <a:r>
              <a:rPr lang="en-US" dirty="0" smtClean="0"/>
              <a:t>Transportation</a:t>
            </a:r>
          </a:p>
          <a:p>
            <a:pPr lvl="1"/>
            <a:r>
              <a:rPr lang="en-US" dirty="0" smtClean="0"/>
              <a:t>Supporting events</a:t>
            </a:r>
          </a:p>
          <a:p>
            <a:pPr lvl="1"/>
            <a:r>
              <a:rPr lang="en-US" dirty="0" smtClean="0"/>
              <a:t>Collecting shelter supplies</a:t>
            </a:r>
          </a:p>
          <a:p>
            <a:pPr lvl="2"/>
            <a:r>
              <a:rPr lang="en-US" dirty="0" smtClean="0"/>
              <a:t>Neighborhood drives</a:t>
            </a:r>
          </a:p>
          <a:p>
            <a:pPr lvl="2"/>
            <a:r>
              <a:rPr lang="en-US" dirty="0" smtClean="0"/>
              <a:t>Birthday parties – instead of a gift, bring a shelter item to donate</a:t>
            </a:r>
          </a:p>
          <a:p>
            <a:pPr lvl="2"/>
            <a:r>
              <a:rPr lang="en-US" dirty="0" smtClean="0"/>
              <a:t>Facebook fundraisers</a:t>
            </a:r>
            <a:endParaRPr lang="en-US" dirty="0"/>
          </a:p>
        </p:txBody>
      </p:sp>
    </p:spTree>
    <p:extLst>
      <p:ext uri="{BB962C8B-B14F-4D97-AF65-F5344CB8AC3E}">
        <p14:creationId xmlns:p14="http://schemas.microsoft.com/office/powerpoint/2010/main" val="159829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Contact Us</a:t>
            </a:r>
            <a:endParaRPr lang="en-US" dirty="0"/>
          </a:p>
        </p:txBody>
      </p:sp>
      <p:sp>
        <p:nvSpPr>
          <p:cNvPr id="3" name="Content Placeholder 2"/>
          <p:cNvSpPr>
            <a:spLocks noGrp="1"/>
          </p:cNvSpPr>
          <p:nvPr>
            <p:ph idx="1"/>
          </p:nvPr>
        </p:nvSpPr>
        <p:spPr/>
        <p:txBody>
          <a:bodyPr/>
          <a:lstStyle/>
          <a:p>
            <a:pPr marL="0" indent="0" algn="ctr">
              <a:buNone/>
            </a:pPr>
            <a:r>
              <a:rPr lang="en-US" dirty="0" smtClean="0"/>
              <a:t>Agency Name</a:t>
            </a:r>
          </a:p>
          <a:p>
            <a:pPr marL="0" indent="0" algn="ctr">
              <a:buNone/>
            </a:pPr>
            <a:r>
              <a:rPr lang="en-US" dirty="0" smtClean="0"/>
              <a:t>Crisis Line: 123-456-7890</a:t>
            </a:r>
          </a:p>
          <a:p>
            <a:pPr marL="0" indent="0" algn="ctr">
              <a:buNone/>
            </a:pPr>
            <a:r>
              <a:rPr lang="en-US" dirty="0" smtClean="0"/>
              <a:t>Website: </a:t>
            </a:r>
            <a:r>
              <a:rPr lang="en-US" dirty="0" smtClean="0">
                <a:hlinkClick r:id="rId2"/>
              </a:rPr>
              <a:t>www.agencyname.org</a:t>
            </a:r>
            <a:endParaRPr lang="en-US" dirty="0" smtClean="0"/>
          </a:p>
          <a:p>
            <a:pPr marL="0" indent="0" algn="ctr">
              <a:buNone/>
            </a:pPr>
            <a:endParaRPr lang="en-US" dirty="0"/>
          </a:p>
          <a:p>
            <a:pPr marL="0" indent="0" algn="ctr">
              <a:buNone/>
            </a:pPr>
            <a:r>
              <a:rPr lang="en-US" dirty="0" smtClean="0"/>
              <a:t>Thank You!</a:t>
            </a:r>
            <a:endParaRPr lang="en-US" dirty="0"/>
          </a:p>
        </p:txBody>
      </p:sp>
    </p:spTree>
    <p:extLst>
      <p:ext uri="{BB962C8B-B14F-4D97-AF65-F5344CB8AC3E}">
        <p14:creationId xmlns:p14="http://schemas.microsoft.com/office/powerpoint/2010/main" val="21832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scene3d>
              <a:camera prst="orthographicFront"/>
              <a:lightRig rig="threePt" dir="t"/>
            </a:scene3d>
            <a:sp3d extrusionH="57150">
              <a:bevelT w="38100" h="38100"/>
            </a:sp3d>
          </a:bodyPr>
          <a:lstStyle/>
          <a:p>
            <a:r>
              <a:rPr lang="en-US" dirty="0" smtClean="0"/>
              <a:t>Learning Objectives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During this training, you will learn the following:</a:t>
            </a:r>
          </a:p>
          <a:p>
            <a:pPr marL="0" indent="0">
              <a:buNone/>
            </a:pPr>
            <a:endParaRPr lang="en-US" dirty="0" smtClean="0"/>
          </a:p>
          <a:p>
            <a:pPr lvl="1"/>
            <a:r>
              <a:rPr lang="en-US" sz="2800" dirty="0" smtClean="0"/>
              <a:t>Recognize the prevalence of domestic violence in the United States and in Georgia</a:t>
            </a:r>
          </a:p>
          <a:p>
            <a:pPr lvl="1"/>
            <a:r>
              <a:rPr lang="en-US" sz="2800" dirty="0" smtClean="0"/>
              <a:t>Identify the definition and dynamics of domestic violence</a:t>
            </a:r>
          </a:p>
          <a:p>
            <a:pPr lvl="1"/>
            <a:r>
              <a:rPr lang="en-US" sz="2800" dirty="0" smtClean="0"/>
              <a:t>Explain the barriers that prevent survivors from leaving an abusive relationship</a:t>
            </a:r>
          </a:p>
          <a:p>
            <a:pPr lvl="1"/>
            <a:r>
              <a:rPr lang="en-US" sz="2800" dirty="0" smtClean="0"/>
              <a:t>Describe the basics of how to support survivors of domestic violence. </a:t>
            </a:r>
            <a:endParaRPr lang="en-US" sz="2800" dirty="0"/>
          </a:p>
        </p:txBody>
      </p:sp>
      <p:sp>
        <p:nvSpPr>
          <p:cNvPr id="5" name="Slide Number Placeholder 4"/>
          <p:cNvSpPr>
            <a:spLocks noGrp="1"/>
          </p:cNvSpPr>
          <p:nvPr>
            <p:ph type="sldNum" sz="quarter" idx="12"/>
          </p:nvPr>
        </p:nvSpPr>
        <p:spPr/>
        <p:txBody>
          <a:bodyPr/>
          <a:lstStyle/>
          <a:p>
            <a:pPr>
              <a:defRPr/>
            </a:pPr>
            <a:fld id="{2E9850CB-9F9B-4806-8A56-F6DE36896C81}" type="slidenum">
              <a:rPr lang="en-US" smtClean="0">
                <a:solidFill>
                  <a:prstClr val="black">
                    <a:tint val="75000"/>
                  </a:prstClr>
                </a:solidFill>
              </a:rPr>
              <a:pPr>
                <a:defRPr/>
              </a:pPr>
              <a:t>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84777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7030A0"/>
            </a:solidFill>
          </a:ln>
        </p:spPr>
        <p:txBody>
          <a:bodyPr>
            <a:normAutofit/>
          </a:bodyPr>
          <a:lstStyle/>
          <a:p>
            <a:r>
              <a:rPr lang="en-US" dirty="0" smtClean="0"/>
              <a:t>What is Domestic Violence/Intimate Partner Violence?  </a:t>
            </a:r>
            <a:endParaRPr lang="en-US" dirty="0"/>
          </a:p>
        </p:txBody>
      </p:sp>
      <p:sp>
        <p:nvSpPr>
          <p:cNvPr id="3" name="Content Placeholder 2"/>
          <p:cNvSpPr>
            <a:spLocks noGrp="1"/>
          </p:cNvSpPr>
          <p:nvPr>
            <p:ph idx="1"/>
          </p:nvPr>
        </p:nvSpPr>
        <p:spPr/>
        <p:txBody>
          <a:bodyPr/>
          <a:lstStyle/>
          <a:p>
            <a:pPr marL="0" indent="0">
              <a:lnSpc>
                <a:spcPct val="80000"/>
              </a:lnSpc>
              <a:buNone/>
              <a:defRPr/>
            </a:pPr>
            <a:endParaRPr lang="en-US" sz="3600" b="1" dirty="0" smtClean="0"/>
          </a:p>
          <a:p>
            <a:pPr marL="0" indent="0">
              <a:lnSpc>
                <a:spcPct val="80000"/>
              </a:lnSpc>
              <a:buNone/>
              <a:defRPr/>
            </a:pPr>
            <a:endParaRPr lang="en-US" sz="3600" b="1" dirty="0"/>
          </a:p>
          <a:p>
            <a:pPr marL="0" indent="0" algn="ctr">
              <a:lnSpc>
                <a:spcPct val="80000"/>
              </a:lnSpc>
              <a:buNone/>
              <a:defRPr/>
            </a:pPr>
            <a:r>
              <a:rPr lang="en-US" sz="3600" dirty="0" smtClean="0"/>
              <a:t>A</a:t>
            </a:r>
            <a:r>
              <a:rPr lang="en-US" sz="3600" b="1" dirty="0" smtClean="0"/>
              <a:t> </a:t>
            </a:r>
            <a:r>
              <a:rPr lang="en-US" sz="4800" b="1" dirty="0" smtClean="0">
                <a:solidFill>
                  <a:srgbClr val="63589A"/>
                </a:solidFill>
                <a:effectLst>
                  <a:outerShdw blurRad="50800" dist="38100" dir="2700000" algn="tl" rotWithShape="0">
                    <a:prstClr val="black">
                      <a:alpha val="40000"/>
                    </a:prstClr>
                  </a:outerShdw>
                </a:effectLst>
              </a:rPr>
              <a:t>pattern of behaviors </a:t>
            </a:r>
            <a:r>
              <a:rPr lang="en-US" sz="3600" dirty="0" smtClean="0"/>
              <a:t>used to gain or maintain </a:t>
            </a:r>
            <a:r>
              <a:rPr lang="en-US" sz="4800" b="1" dirty="0" smtClean="0">
                <a:solidFill>
                  <a:srgbClr val="63589A"/>
                </a:solidFill>
                <a:effectLst>
                  <a:outerShdw blurRad="50800" dist="38100" dir="2700000" algn="tl" rotWithShape="0">
                    <a:prstClr val="black">
                      <a:alpha val="40000"/>
                    </a:prstClr>
                  </a:outerShdw>
                </a:effectLst>
              </a:rPr>
              <a:t>power and control</a:t>
            </a:r>
            <a:r>
              <a:rPr lang="en-US" sz="4800" b="1" dirty="0" smtClean="0"/>
              <a:t> </a:t>
            </a:r>
            <a:r>
              <a:rPr lang="en-US" sz="3600" dirty="0" smtClean="0"/>
              <a:t>over an intimate partner. </a:t>
            </a:r>
          </a:p>
          <a:p>
            <a:pPr marL="0" indent="0">
              <a:lnSpc>
                <a:spcPct val="80000"/>
              </a:lnSpc>
              <a:buNone/>
              <a:defRPr/>
            </a:pPr>
            <a:endParaRPr lang="en-US" dirty="0" smtClean="0"/>
          </a:p>
        </p:txBody>
      </p:sp>
      <p:sp>
        <p:nvSpPr>
          <p:cNvPr id="7" name="Text Placeholder 6"/>
          <p:cNvSpPr>
            <a:spLocks noGrp="1"/>
          </p:cNvSpPr>
          <p:nvPr>
            <p:ph type="body" sz="half" idx="2"/>
          </p:nvPr>
        </p:nvSpPr>
        <p:spPr>
          <a:solidFill>
            <a:srgbClr val="64599B"/>
          </a:solidFill>
          <a:ln>
            <a:solidFill>
              <a:srgbClr val="7030A0"/>
            </a:solidFill>
          </a:ln>
        </p:spPr>
        <p:txBody>
          <a:bodyPr/>
          <a:lstStyle/>
          <a:p>
            <a:pPr marL="285750" indent="-285750">
              <a:buFont typeface="Wingdings" panose="05000000000000000000" pitchFamily="2" charset="2"/>
              <a:buChar char="Ø"/>
            </a:pPr>
            <a:endParaRPr lang="en-US" i="1" dirty="0" smtClean="0"/>
          </a:p>
          <a:p>
            <a:pPr marL="285750" indent="-285750">
              <a:buFont typeface="Wingdings" panose="05000000000000000000" pitchFamily="2" charset="2"/>
              <a:buChar char="Ø"/>
            </a:pPr>
            <a:r>
              <a:rPr lang="en-US" sz="2000" i="1" dirty="0" smtClean="0">
                <a:solidFill>
                  <a:schemeClr val="bg1"/>
                </a:solidFill>
              </a:rPr>
              <a:t>Physical Abuse</a:t>
            </a:r>
          </a:p>
          <a:p>
            <a:pPr marL="285750" indent="-285750">
              <a:buFont typeface="Wingdings" panose="05000000000000000000" pitchFamily="2" charset="2"/>
              <a:buChar char="Ø"/>
            </a:pPr>
            <a:r>
              <a:rPr lang="en-US" sz="2000" i="1" dirty="0" smtClean="0">
                <a:solidFill>
                  <a:schemeClr val="bg1"/>
                </a:solidFill>
              </a:rPr>
              <a:t>Sexual Abuse</a:t>
            </a:r>
          </a:p>
          <a:p>
            <a:pPr marL="285750" indent="-285750">
              <a:buFont typeface="Wingdings" panose="05000000000000000000" pitchFamily="2" charset="2"/>
              <a:buChar char="Ø"/>
            </a:pPr>
            <a:r>
              <a:rPr lang="en-US" sz="2000" i="1" dirty="0" smtClean="0">
                <a:solidFill>
                  <a:schemeClr val="bg1"/>
                </a:solidFill>
              </a:rPr>
              <a:t>Financial Control</a:t>
            </a:r>
          </a:p>
          <a:p>
            <a:pPr marL="285750" indent="-285750">
              <a:buFont typeface="Wingdings" panose="05000000000000000000" pitchFamily="2" charset="2"/>
              <a:buChar char="Ø"/>
            </a:pPr>
            <a:r>
              <a:rPr lang="en-US" sz="2000" i="1" dirty="0" smtClean="0">
                <a:solidFill>
                  <a:schemeClr val="bg1"/>
                </a:solidFill>
              </a:rPr>
              <a:t>Emotional Abuse</a:t>
            </a:r>
          </a:p>
          <a:p>
            <a:pPr marL="285750" indent="-285750">
              <a:buFont typeface="Wingdings" panose="05000000000000000000" pitchFamily="2" charset="2"/>
              <a:buChar char="Ø"/>
            </a:pPr>
            <a:r>
              <a:rPr lang="en-US" sz="2000" i="1" dirty="0" smtClean="0">
                <a:solidFill>
                  <a:schemeClr val="bg1"/>
                </a:solidFill>
              </a:rPr>
              <a:t>Stalking and Intimidating Behavior</a:t>
            </a:r>
          </a:p>
          <a:p>
            <a:pPr marL="285750" indent="-285750">
              <a:buFont typeface="Wingdings" panose="05000000000000000000" pitchFamily="2" charset="2"/>
              <a:buChar char="Ø"/>
            </a:pPr>
            <a:r>
              <a:rPr lang="en-US" sz="2000" i="1" dirty="0" smtClean="0">
                <a:solidFill>
                  <a:schemeClr val="bg1"/>
                </a:solidFill>
              </a:rPr>
              <a:t>Isolation</a:t>
            </a:r>
          </a:p>
          <a:p>
            <a:pPr marL="285750" indent="-285750">
              <a:buFont typeface="Wingdings" panose="05000000000000000000" pitchFamily="2" charset="2"/>
              <a:buChar char="Ø"/>
            </a:pPr>
            <a:r>
              <a:rPr lang="en-US" sz="2000" i="1" dirty="0" smtClean="0">
                <a:solidFill>
                  <a:schemeClr val="bg1"/>
                </a:solidFill>
              </a:rPr>
              <a:t>Jealousy</a:t>
            </a:r>
            <a:endParaRPr lang="en-US" sz="2000" i="1" dirty="0">
              <a:solidFill>
                <a:schemeClr val="bg1"/>
              </a:solidFill>
            </a:endParaRPr>
          </a:p>
        </p:txBody>
      </p:sp>
      <p:sp>
        <p:nvSpPr>
          <p:cNvPr id="5" name="Slide Number Placeholder 4"/>
          <p:cNvSpPr>
            <a:spLocks noGrp="1"/>
          </p:cNvSpPr>
          <p:nvPr>
            <p:ph type="sldNum" sz="quarter" idx="12"/>
          </p:nvPr>
        </p:nvSpPr>
        <p:spPr/>
        <p:txBody>
          <a:bodyPr/>
          <a:lstStyle/>
          <a:p>
            <a:pPr>
              <a:defRPr/>
            </a:pPr>
            <a:fld id="{AEAEE304-7811-47A5-ABBE-B73FCE469B18}" type="slidenum">
              <a:rPr lang="en-US" smtClean="0">
                <a:solidFill>
                  <a:prstClr val="black">
                    <a:tint val="75000"/>
                  </a:prstClr>
                </a:solidFill>
              </a:rPr>
              <a:pPr>
                <a:defRPr/>
              </a:pPr>
              <a:t>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48304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normAutofit/>
          </a:bodyPr>
          <a:lstStyle/>
          <a:p>
            <a:r>
              <a:rPr lang="en-US" dirty="0"/>
              <a:t>Dynamics of Domestic Violence: </a:t>
            </a:r>
            <a:r>
              <a:rPr lang="en-US" dirty="0">
                <a:solidFill>
                  <a:srgbClr val="7030A0"/>
                </a:solidFill>
              </a:rPr>
              <a:t>Who is the </a:t>
            </a:r>
            <a:r>
              <a:rPr lang="en-US" dirty="0"/>
              <a:t>Victim? </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
              <a:defRPr/>
            </a:pPr>
            <a:r>
              <a:rPr lang="en-US" sz="2600" dirty="0">
                <a:solidFill>
                  <a:prstClr val="black"/>
                </a:solidFill>
              </a:rPr>
              <a:t>All economic groups, races, religions, sexual orientations, </a:t>
            </a:r>
            <a:r>
              <a:rPr lang="en-US" sz="2600" dirty="0" smtClean="0">
                <a:solidFill>
                  <a:prstClr val="black"/>
                </a:solidFill>
              </a:rPr>
              <a:t>professions.</a:t>
            </a:r>
            <a:endParaRPr lang="en-US" sz="2600" dirty="0">
              <a:solidFill>
                <a:prstClr val="black"/>
              </a:solidFill>
            </a:endParaRPr>
          </a:p>
          <a:p>
            <a:pPr>
              <a:buFont typeface="Wingdings" panose="05000000000000000000" pitchFamily="2" charset="2"/>
              <a:buChar char="§"/>
              <a:defRPr/>
            </a:pPr>
            <a:endParaRPr lang="en-US" dirty="0"/>
          </a:p>
        </p:txBody>
      </p:sp>
      <p:sp>
        <p:nvSpPr>
          <p:cNvPr id="5" name="Content Placeholder 4"/>
          <p:cNvSpPr>
            <a:spLocks noGrp="1"/>
          </p:cNvSpPr>
          <p:nvPr>
            <p:ph sz="half" idx="2"/>
          </p:nvPr>
        </p:nvSpPr>
        <p:spPr/>
        <p:txBody>
          <a:bodyPr>
            <a:normAutofit/>
          </a:bodyPr>
          <a:lstStyle/>
          <a:p>
            <a:pPr lvl="0">
              <a:defRPr/>
            </a:pPr>
            <a:r>
              <a:rPr lang="en-US" sz="2600" dirty="0" smtClean="0">
                <a:solidFill>
                  <a:prstClr val="black"/>
                </a:solidFill>
              </a:rPr>
              <a:t>There </a:t>
            </a:r>
            <a:r>
              <a:rPr lang="en-US" sz="2600" dirty="0">
                <a:solidFill>
                  <a:prstClr val="black"/>
                </a:solidFill>
              </a:rPr>
              <a:t>is no </a:t>
            </a:r>
            <a:r>
              <a:rPr lang="en-US" sz="2600" dirty="0">
                <a:solidFill>
                  <a:srgbClr val="7030A0"/>
                </a:solidFill>
              </a:rPr>
              <a:t>“typical woman” </a:t>
            </a:r>
            <a:r>
              <a:rPr lang="en-US" sz="2600" dirty="0">
                <a:solidFill>
                  <a:prstClr val="black"/>
                </a:solidFill>
              </a:rPr>
              <a:t>who will be abused.</a:t>
            </a:r>
          </a:p>
          <a:p>
            <a:pPr lvl="0">
              <a:defRPr/>
            </a:pPr>
            <a:r>
              <a:rPr lang="en-US" sz="2600" dirty="0">
                <a:solidFill>
                  <a:prstClr val="black"/>
                </a:solidFill>
              </a:rPr>
              <a:t>Domestic violence happens between </a:t>
            </a:r>
            <a:r>
              <a:rPr lang="en-US" sz="2600" dirty="0">
                <a:solidFill>
                  <a:srgbClr val="7030A0"/>
                </a:solidFill>
              </a:rPr>
              <a:t>same-sex couples </a:t>
            </a:r>
            <a:r>
              <a:rPr lang="en-US" sz="2600" dirty="0">
                <a:solidFill>
                  <a:prstClr val="black"/>
                </a:solidFill>
              </a:rPr>
              <a:t>at similar rates to that of </a:t>
            </a:r>
            <a:r>
              <a:rPr lang="en-US" sz="2600" dirty="0">
                <a:solidFill>
                  <a:srgbClr val="7030A0"/>
                </a:solidFill>
              </a:rPr>
              <a:t>straight couples</a:t>
            </a:r>
            <a:r>
              <a:rPr lang="en-US" sz="2600" dirty="0">
                <a:solidFill>
                  <a:prstClr val="black"/>
                </a:solidFill>
              </a:rPr>
              <a:t>.</a:t>
            </a:r>
          </a:p>
          <a:p>
            <a:pPr lvl="0">
              <a:defRPr/>
            </a:pPr>
            <a:r>
              <a:rPr lang="en-US" sz="2600" dirty="0">
                <a:solidFill>
                  <a:prstClr val="black"/>
                </a:solidFill>
              </a:rPr>
              <a:t>While not the majority, </a:t>
            </a:r>
            <a:r>
              <a:rPr lang="en-US" sz="2600" dirty="0">
                <a:solidFill>
                  <a:srgbClr val="7030A0"/>
                </a:solidFill>
              </a:rPr>
              <a:t>heterosexual men </a:t>
            </a:r>
            <a:r>
              <a:rPr lang="en-US" sz="2600" dirty="0">
                <a:solidFill>
                  <a:prstClr val="black"/>
                </a:solidFill>
              </a:rPr>
              <a:t>can also be victims of domestic violence.</a:t>
            </a:r>
          </a:p>
          <a:p>
            <a:endParaRPr lang="en-US" dirty="0"/>
          </a:p>
        </p:txBody>
      </p:sp>
      <p:sp>
        <p:nvSpPr>
          <p:cNvPr id="4" name="Slide Number Placeholder 3"/>
          <p:cNvSpPr>
            <a:spLocks noGrp="1"/>
          </p:cNvSpPr>
          <p:nvPr>
            <p:ph type="sldNum" sz="quarter" idx="12"/>
          </p:nvPr>
        </p:nvSpPr>
        <p:spPr/>
        <p:txBody>
          <a:bodyPr/>
          <a:lstStyle/>
          <a:p>
            <a:pPr>
              <a:defRPr/>
            </a:pPr>
            <a:fld id="{2E9850CB-9F9B-4806-8A56-F6DE36896C81}" type="slidenum">
              <a:rPr lang="en-US" smtClean="0">
                <a:solidFill>
                  <a:prstClr val="black">
                    <a:tint val="75000"/>
                  </a:prstClr>
                </a:solidFill>
              </a:rPr>
              <a:pPr>
                <a:defRPr/>
              </a:pPr>
              <a:t>5</a:t>
            </a:fld>
            <a:endParaRPr lang="en-US" dirty="0">
              <a:solidFill>
                <a:prstClr val="black">
                  <a:tint val="75000"/>
                </a:prstClr>
              </a:solidFill>
            </a:endParaRPr>
          </a:p>
        </p:txBody>
      </p:sp>
      <p:pic>
        <p:nvPicPr>
          <p:cNvPr id="9" name="Picture 8"/>
          <p:cNvPicPr>
            <a:picLocks noChangeAspect="1"/>
          </p:cNvPicPr>
          <p:nvPr/>
        </p:nvPicPr>
        <p:blipFill>
          <a:blip r:embed="rId4"/>
          <a:stretch>
            <a:fillRect/>
          </a:stretch>
        </p:blipFill>
        <p:spPr>
          <a:xfrm>
            <a:off x="1366576" y="3133858"/>
            <a:ext cx="3944089" cy="2247641"/>
          </a:xfrm>
          <a:prstGeom prst="rect">
            <a:avLst/>
          </a:prstGeom>
        </p:spPr>
      </p:pic>
    </p:spTree>
    <p:custDataLst>
      <p:tags r:id="rId1"/>
    </p:custDataLst>
    <p:extLst>
      <p:ext uri="{BB962C8B-B14F-4D97-AF65-F5344CB8AC3E}">
        <p14:creationId xmlns:p14="http://schemas.microsoft.com/office/powerpoint/2010/main" val="233666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Can be </a:t>
            </a:r>
            <a:r>
              <a:rPr lang="en-US" i="1" dirty="0"/>
              <a:t>anyone</a:t>
            </a:r>
          </a:p>
          <a:p>
            <a:pPr>
              <a:defRPr/>
            </a:pPr>
            <a:r>
              <a:rPr lang="en-US" dirty="0"/>
              <a:t>Not obviously aggressive or violent (most but not all)</a:t>
            </a:r>
          </a:p>
          <a:p>
            <a:pPr>
              <a:defRPr/>
            </a:pPr>
            <a:r>
              <a:rPr lang="en-US" dirty="0"/>
              <a:t>Charm, charisma, intelligence—all tools for gaining trust and control</a:t>
            </a:r>
          </a:p>
          <a:p>
            <a:r>
              <a:rPr lang="en-US" dirty="0" smtClean="0"/>
              <a:t>Often perceived as a “great person, helpful and trustworthy” by the community</a:t>
            </a:r>
          </a:p>
          <a:p>
            <a:r>
              <a:rPr lang="en-US" dirty="0" smtClean="0"/>
              <a:t>Not about </a:t>
            </a:r>
            <a:r>
              <a:rPr lang="en-US" dirty="0" smtClean="0">
                <a:solidFill>
                  <a:srgbClr val="7030A0"/>
                </a:solidFill>
              </a:rPr>
              <a:t>anger management</a:t>
            </a:r>
            <a:r>
              <a:rPr lang="en-US" dirty="0" smtClean="0"/>
              <a:t>, but about feeling entitled to have </a:t>
            </a:r>
            <a:r>
              <a:rPr lang="en-US" dirty="0" smtClean="0">
                <a:solidFill>
                  <a:srgbClr val="7030A0"/>
                </a:solidFill>
              </a:rPr>
              <a:t>power</a:t>
            </a:r>
            <a:r>
              <a:rPr lang="en-US" dirty="0" smtClean="0"/>
              <a:t> in the relationship</a:t>
            </a:r>
          </a:p>
        </p:txBody>
      </p:sp>
      <p:sp>
        <p:nvSpPr>
          <p:cNvPr id="4" name="Title 1"/>
          <p:cNvSpPr>
            <a:spLocks noGrp="1"/>
          </p:cNvSpPr>
          <p:nvPr>
            <p:ph type="title"/>
          </p:nvPr>
        </p:nvSpPr>
        <p:spPr>
          <a:noFill/>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Dynamics </a:t>
            </a:r>
            <a:r>
              <a:rPr lang="en-US" dirty="0"/>
              <a:t>of Domestic Violence: Who is the </a:t>
            </a:r>
            <a:r>
              <a:rPr lang="en-US" dirty="0" smtClean="0">
                <a:solidFill>
                  <a:srgbClr val="7030A0"/>
                </a:solidFill>
              </a:rPr>
              <a:t>Abuser?</a:t>
            </a:r>
            <a:r>
              <a:rPr lang="en-US" dirty="0" smtClean="0"/>
              <a:t> </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Slide Number Placeholder 4"/>
          <p:cNvSpPr>
            <a:spLocks noGrp="1"/>
          </p:cNvSpPr>
          <p:nvPr>
            <p:ph type="sldNum" sz="quarter" idx="12"/>
          </p:nvPr>
        </p:nvSpPr>
        <p:spPr/>
        <p:txBody>
          <a:bodyPr/>
          <a:lstStyle/>
          <a:p>
            <a:pPr>
              <a:defRPr/>
            </a:pPr>
            <a:fld id="{2E9850CB-9F9B-4806-8A56-F6DE36896C81}" type="slidenum">
              <a:rPr lang="en-US" smtClean="0">
                <a:solidFill>
                  <a:prstClr val="black">
                    <a:tint val="75000"/>
                  </a:prstClr>
                </a:solidFill>
              </a:rPr>
              <a:pPr>
                <a:defRPr/>
              </a:pPr>
              <a:t>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08394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lstStyle/>
          <a:p>
            <a:r>
              <a:rPr lang="en-US" dirty="0"/>
              <a:t>Domestic Violence Affects Us </a:t>
            </a:r>
            <a:r>
              <a:rPr lang="en-US" dirty="0">
                <a:solidFill>
                  <a:srgbClr val="7030A0"/>
                </a:solidFill>
              </a:rPr>
              <a:t>Globally</a:t>
            </a:r>
          </a:p>
        </p:txBody>
      </p:sp>
      <p:sp>
        <p:nvSpPr>
          <p:cNvPr id="3" name="Content Placeholder 2"/>
          <p:cNvSpPr>
            <a:spLocks noGrp="1"/>
          </p:cNvSpPr>
          <p:nvPr>
            <p:ph idx="1"/>
          </p:nvPr>
        </p:nvSpPr>
        <p:spPr/>
        <p:txBody>
          <a:bodyPr>
            <a:normAutofit/>
          </a:bodyPr>
          <a:lstStyle/>
          <a:p>
            <a:pPr lvl="0" fontAlgn="base"/>
            <a:r>
              <a:rPr lang="en-US" altLang="en-US" dirty="0" smtClean="0"/>
              <a:t>Around </a:t>
            </a:r>
            <a:r>
              <a:rPr lang="en-US" altLang="en-US" dirty="0"/>
              <a:t>the world, at </a:t>
            </a:r>
            <a:r>
              <a:rPr lang="en-US" altLang="en-US" dirty="0">
                <a:solidFill>
                  <a:srgbClr val="7030A0"/>
                </a:solidFill>
              </a:rPr>
              <a:t>least </a:t>
            </a:r>
            <a:r>
              <a:rPr lang="en-US" altLang="en-US" dirty="0" smtClean="0">
                <a:solidFill>
                  <a:srgbClr val="7030A0"/>
                </a:solidFill>
              </a:rPr>
              <a:t>1 </a:t>
            </a:r>
            <a:r>
              <a:rPr lang="en-US" altLang="en-US" dirty="0">
                <a:solidFill>
                  <a:srgbClr val="7030A0"/>
                </a:solidFill>
              </a:rPr>
              <a:t>in 3 women</a:t>
            </a:r>
            <a:r>
              <a:rPr lang="en-US" altLang="en-US" dirty="0"/>
              <a:t> has been abused during her lifetime</a:t>
            </a:r>
            <a:r>
              <a:rPr lang="en-US" altLang="en-US" dirty="0" smtClean="0"/>
              <a:t>.</a:t>
            </a:r>
          </a:p>
          <a:p>
            <a:pPr fontAlgn="base"/>
            <a:endParaRPr lang="en-US" altLang="en-US" dirty="0" smtClean="0"/>
          </a:p>
          <a:p>
            <a:pPr lvl="0" fontAlgn="base"/>
            <a:r>
              <a:rPr lang="en-US" altLang="en-US" dirty="0" smtClean="0"/>
              <a:t>Intimate </a:t>
            </a:r>
            <a:r>
              <a:rPr lang="en-US" altLang="en-US" dirty="0"/>
              <a:t>partners commit 40-70 percent of homicides of women worldwide.</a:t>
            </a:r>
          </a:p>
          <a:p>
            <a:pPr marL="0" indent="0">
              <a:buNone/>
            </a:pPr>
            <a:r>
              <a:rPr lang="en-US" dirty="0" smtClean="0"/>
              <a:t>				</a:t>
            </a:r>
          </a:p>
          <a:p>
            <a:endParaRPr lang="en-US" dirty="0"/>
          </a:p>
        </p:txBody>
      </p:sp>
      <p:pic>
        <p:nvPicPr>
          <p:cNvPr id="7" name="Picture 6"/>
          <p:cNvPicPr>
            <a:picLocks noChangeAspect="1"/>
          </p:cNvPicPr>
          <p:nvPr/>
        </p:nvPicPr>
        <p:blipFill>
          <a:blip r:embed="rId4"/>
          <a:stretch>
            <a:fillRect/>
          </a:stretch>
        </p:blipFill>
        <p:spPr>
          <a:xfrm>
            <a:off x="824139" y="2723103"/>
            <a:ext cx="3947886" cy="2220686"/>
          </a:xfrm>
          <a:prstGeom prst="rect">
            <a:avLst/>
          </a:prstGeom>
        </p:spPr>
      </p:pic>
      <p:sp>
        <p:nvSpPr>
          <p:cNvPr id="6" name="Slide Number Placeholder 5"/>
          <p:cNvSpPr>
            <a:spLocks noGrp="1"/>
          </p:cNvSpPr>
          <p:nvPr>
            <p:ph type="sldNum" sz="quarter" idx="12"/>
          </p:nvPr>
        </p:nvSpPr>
        <p:spPr/>
        <p:txBody>
          <a:bodyPr/>
          <a:lstStyle/>
          <a:p>
            <a:pPr>
              <a:defRPr/>
            </a:pPr>
            <a:fld id="{AEAEE304-7811-47A5-ABBE-B73FCE469B18}" type="slidenum">
              <a:rPr lang="en-US" smtClean="0">
                <a:solidFill>
                  <a:prstClr val="black">
                    <a:tint val="75000"/>
                  </a:prstClr>
                </a:solidFill>
              </a:rPr>
              <a:pPr>
                <a:defRPr/>
              </a:pPr>
              <a:t>7</a:t>
            </a:fld>
            <a:endParaRPr lang="en-US" dirty="0">
              <a:solidFill>
                <a:prstClr val="black">
                  <a:tint val="75000"/>
                </a:prstClr>
              </a:solidFill>
            </a:endParaRPr>
          </a:p>
        </p:txBody>
      </p:sp>
      <p:sp>
        <p:nvSpPr>
          <p:cNvPr id="4" name="Footer Placeholder 3"/>
          <p:cNvSpPr>
            <a:spLocks noGrp="1"/>
          </p:cNvSpPr>
          <p:nvPr>
            <p:ph type="ftr" sz="quarter" idx="11"/>
          </p:nvPr>
        </p:nvSpPr>
        <p:spPr>
          <a:xfrm>
            <a:off x="171837" y="6119848"/>
            <a:ext cx="9433982" cy="365125"/>
          </a:xfrm>
        </p:spPr>
        <p:txBody>
          <a:bodyPr/>
          <a:lstStyle/>
          <a:p>
            <a:pPr algn="l">
              <a:defRPr/>
            </a:pPr>
            <a:r>
              <a:rPr lang="en-US" dirty="0" smtClean="0">
                <a:solidFill>
                  <a:prstClr val="black">
                    <a:tint val="75000"/>
                  </a:prstClr>
                </a:solidFill>
              </a:rPr>
              <a:t>1)  </a:t>
            </a:r>
            <a:r>
              <a:rPr lang="en-US" dirty="0" err="1" smtClean="0">
                <a:solidFill>
                  <a:prstClr val="black">
                    <a:tint val="75000"/>
                  </a:prstClr>
                </a:solidFill>
              </a:rPr>
              <a:t>Heise</a:t>
            </a:r>
            <a:r>
              <a:rPr lang="en-US" dirty="0" smtClean="0">
                <a:solidFill>
                  <a:prstClr val="black">
                    <a:tint val="75000"/>
                  </a:prstClr>
                </a:solidFill>
              </a:rPr>
              <a:t>, Lori; Mary Ellsberg; Megan </a:t>
            </a:r>
            <a:r>
              <a:rPr lang="en-US" dirty="0" err="1" smtClean="0">
                <a:solidFill>
                  <a:prstClr val="black">
                    <a:tint val="75000"/>
                  </a:prstClr>
                </a:solidFill>
              </a:rPr>
              <a:t>Gottemoeller</a:t>
            </a:r>
            <a:r>
              <a:rPr lang="en-US" dirty="0" smtClean="0">
                <a:solidFill>
                  <a:prstClr val="black">
                    <a:tint val="75000"/>
                  </a:prstClr>
                </a:solidFill>
              </a:rPr>
              <a:t>. 1999. Ending Violence Against Women. Population Reports, Series L, No. 11. Baltimore, Maryland. Johns Hopkins University School of Public Health, Population Information Program.  2) Intimate Partner Violence. World Health Organization, Regional Office for South-East Asia. Retrieved January 9, 2004. http://w3.whosea.org/dpr/pdf/violence-prevent/partner.pdf.</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26938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
                <a:schemeClr val="tx1"/>
              </a:buClr>
              <a:defRPr/>
            </a:pPr>
            <a:r>
              <a:rPr lang="en-US" sz="2800" dirty="0" smtClean="0"/>
              <a:t>About </a:t>
            </a:r>
            <a:r>
              <a:rPr lang="en-US" sz="2800" dirty="0">
                <a:solidFill>
                  <a:srgbClr val="7030A0"/>
                </a:solidFill>
              </a:rPr>
              <a:t>1 in </a:t>
            </a:r>
            <a:r>
              <a:rPr lang="en-US" sz="2800" dirty="0" smtClean="0">
                <a:solidFill>
                  <a:srgbClr val="7030A0"/>
                </a:solidFill>
              </a:rPr>
              <a:t>4 women </a:t>
            </a:r>
            <a:r>
              <a:rPr lang="en-US" sz="2800" dirty="0">
                <a:solidFill>
                  <a:srgbClr val="7030A0"/>
                </a:solidFill>
              </a:rPr>
              <a:t>and nearly 1 in </a:t>
            </a:r>
            <a:r>
              <a:rPr lang="en-US" sz="2800" dirty="0" smtClean="0">
                <a:solidFill>
                  <a:srgbClr val="7030A0"/>
                </a:solidFill>
              </a:rPr>
              <a:t>9 </a:t>
            </a:r>
            <a:r>
              <a:rPr lang="en-US" sz="2800" dirty="0">
                <a:solidFill>
                  <a:srgbClr val="7030A0"/>
                </a:solidFill>
              </a:rPr>
              <a:t>men </a:t>
            </a:r>
            <a:r>
              <a:rPr lang="en-US" sz="2800" dirty="0" smtClean="0"/>
              <a:t>were victims of sexual violence, physical violence, and/or stalking by an intimate partner in their lifetime.</a:t>
            </a:r>
          </a:p>
          <a:p>
            <a:pPr lvl="1">
              <a:buClr>
                <a:schemeClr val="tx1"/>
              </a:buClr>
              <a:buFont typeface="Wingdings" panose="05000000000000000000" pitchFamily="2" charset="2"/>
              <a:buChar char="§"/>
              <a:defRPr/>
            </a:pPr>
            <a:endParaRPr lang="en-US" sz="2800" dirty="0" smtClean="0"/>
          </a:p>
          <a:p>
            <a:pPr lvl="1">
              <a:buClr>
                <a:schemeClr val="tx1"/>
              </a:buClr>
              <a:defRPr/>
            </a:pPr>
            <a:r>
              <a:rPr lang="en-US" sz="2800" dirty="0"/>
              <a:t>47.1%, or nearly half, of U.S. </a:t>
            </a:r>
            <a:r>
              <a:rPr lang="en-US" sz="2800" dirty="0" smtClean="0"/>
              <a:t>women reported experiencing </a:t>
            </a:r>
            <a:r>
              <a:rPr lang="en-US" sz="2800" dirty="0" smtClean="0">
                <a:solidFill>
                  <a:srgbClr val="7030A0"/>
                </a:solidFill>
              </a:rPr>
              <a:t>emotional abuse </a:t>
            </a:r>
            <a:r>
              <a:rPr lang="en-US" sz="2800" dirty="0"/>
              <a:t>by an intimate partner during </a:t>
            </a:r>
            <a:r>
              <a:rPr lang="en-US" sz="2800" dirty="0" smtClean="0"/>
              <a:t>their lifetime.  </a:t>
            </a:r>
            <a:endParaRPr lang="en-US" sz="2800" dirty="0"/>
          </a:p>
          <a:p>
            <a:pPr>
              <a:buClr>
                <a:schemeClr val="tx1"/>
              </a:buClr>
              <a:defRPr/>
            </a:pPr>
            <a:endParaRPr lang="en-US" dirty="0"/>
          </a:p>
          <a:p>
            <a:pPr lvl="1">
              <a:buClr>
                <a:schemeClr val="tx1"/>
              </a:buClr>
              <a:defRPr/>
            </a:pPr>
            <a:r>
              <a:rPr lang="en-US" sz="2800" dirty="0"/>
              <a:t>1 in 6 women and 1 in 19 men experienced </a:t>
            </a:r>
            <a:r>
              <a:rPr lang="en-US" sz="2800" dirty="0">
                <a:solidFill>
                  <a:srgbClr val="7030A0"/>
                </a:solidFill>
              </a:rPr>
              <a:t>stalking</a:t>
            </a:r>
            <a:r>
              <a:rPr lang="en-US" sz="2800" dirty="0"/>
              <a:t> at some point during their lifetime.</a:t>
            </a:r>
          </a:p>
          <a:p>
            <a:pPr marL="0" indent="0">
              <a:buClr>
                <a:schemeClr val="tx1"/>
              </a:buClr>
              <a:buNone/>
              <a:defRPr/>
            </a:pPr>
            <a:endParaRPr lang="en-US" altLang="en-US" dirty="0"/>
          </a:p>
          <a:p>
            <a:pPr marL="0" indent="0">
              <a:buNone/>
            </a:pPr>
            <a:endParaRPr lang="en-US" dirty="0"/>
          </a:p>
          <a:p>
            <a:pPr marL="0" indent="0">
              <a:buNone/>
            </a:pPr>
            <a:endParaRPr lang="en-US" dirty="0"/>
          </a:p>
        </p:txBody>
      </p:sp>
      <p:sp>
        <p:nvSpPr>
          <p:cNvPr id="4" name="Title 1"/>
          <p:cNvSpPr>
            <a:spLocks noGrp="1"/>
          </p:cNvSpPr>
          <p:nvPr>
            <p:ph type="title"/>
          </p:nvPr>
        </p:nvSpPr>
        <p:spPr>
          <a:noFill/>
        </p:spPr>
        <p:txBody>
          <a:bodyPr>
            <a:normAutofit fontScale="90000"/>
          </a:bodyPr>
          <a:lstStyle/>
          <a:p>
            <a:r>
              <a:rPr lang="en-US" dirty="0" smtClean="0"/>
              <a:t/>
            </a:r>
            <a:br>
              <a:rPr lang="en-US" dirty="0" smtClean="0"/>
            </a:br>
            <a:r>
              <a:rPr lang="en-US" sz="4900" dirty="0" smtClean="0"/>
              <a:t>Domestic </a:t>
            </a:r>
            <a:r>
              <a:rPr lang="en-US" sz="4900" dirty="0"/>
              <a:t>Violence Affects Us </a:t>
            </a:r>
            <a:r>
              <a:rPr lang="en-US" sz="4900" dirty="0">
                <a:solidFill>
                  <a:srgbClr val="7030A0"/>
                </a:solidFill>
              </a:rPr>
              <a:t>Nationally</a:t>
            </a:r>
            <a:r>
              <a:rPr lang="en-US" sz="4900" dirty="0"/>
              <a:t> </a:t>
            </a:r>
            <a:r>
              <a:rPr lang="en-US" dirty="0"/>
              <a:t/>
            </a:r>
            <a:br>
              <a:rPr lang="en-US" dirty="0"/>
            </a:br>
            <a:endParaRPr lang="en-US" dirty="0"/>
          </a:p>
        </p:txBody>
      </p:sp>
      <p:sp>
        <p:nvSpPr>
          <p:cNvPr id="6" name="Slide Number Placeholder 5"/>
          <p:cNvSpPr>
            <a:spLocks noGrp="1"/>
          </p:cNvSpPr>
          <p:nvPr>
            <p:ph type="sldNum" sz="quarter" idx="12"/>
          </p:nvPr>
        </p:nvSpPr>
        <p:spPr/>
        <p:txBody>
          <a:bodyPr/>
          <a:lstStyle/>
          <a:p>
            <a:pPr>
              <a:defRPr/>
            </a:pPr>
            <a:fld id="{2E9850CB-9F9B-4806-8A56-F6DE36896C81}" type="slidenum">
              <a:rPr lang="en-US" smtClean="0">
                <a:solidFill>
                  <a:prstClr val="black">
                    <a:tint val="75000"/>
                  </a:prstClr>
                </a:solidFill>
              </a:rPr>
              <a:pPr>
                <a:defRPr/>
              </a:pPr>
              <a:t>8</a:t>
            </a:fld>
            <a:endParaRPr lang="en-US" dirty="0">
              <a:solidFill>
                <a:prstClr val="black">
                  <a:tint val="75000"/>
                </a:prstClr>
              </a:solidFill>
            </a:endParaRPr>
          </a:p>
        </p:txBody>
      </p:sp>
      <p:sp>
        <p:nvSpPr>
          <p:cNvPr id="5" name="Footer Placeholder 4"/>
          <p:cNvSpPr>
            <a:spLocks noGrp="1"/>
          </p:cNvSpPr>
          <p:nvPr>
            <p:ph type="ftr" sz="quarter" idx="11"/>
          </p:nvPr>
        </p:nvSpPr>
        <p:spPr>
          <a:xfrm>
            <a:off x="553196" y="6288180"/>
            <a:ext cx="4933203" cy="365125"/>
          </a:xfrm>
        </p:spPr>
        <p:txBody>
          <a:bodyPr/>
          <a:lstStyle/>
          <a:p>
            <a:pPr>
              <a:defRPr/>
            </a:pPr>
            <a:r>
              <a:rPr lang="en-US" dirty="0" smtClean="0">
                <a:solidFill>
                  <a:prstClr val="black">
                    <a:tint val="75000"/>
                  </a:prstClr>
                </a:solidFill>
              </a:rPr>
              <a:t>CDC National Intimate Partner and Sexual Violence Survey, 2017</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01261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4162965" y="1310015"/>
            <a:ext cx="6096000" cy="4572000"/>
          </a:xfrm>
          <a:prstGeom prst="rect">
            <a:avLst/>
          </a:prstGeom>
          <a:effectLst>
            <a:outerShdw blurRad="50800" dist="38100" dir="2700000" algn="tl" rotWithShape="0">
              <a:prstClr val="black">
                <a:alpha val="40000"/>
              </a:prstClr>
            </a:outerShdw>
            <a:softEdge rad="31750"/>
          </a:effectLst>
        </p:spPr>
      </p:pic>
      <p:sp>
        <p:nvSpPr>
          <p:cNvPr id="3" name="Content Placeholder 2"/>
          <p:cNvSpPr>
            <a:spLocks noGrp="1"/>
          </p:cNvSpPr>
          <p:nvPr>
            <p:ph idx="1"/>
          </p:nvPr>
        </p:nvSpPr>
        <p:spPr>
          <a:xfrm>
            <a:off x="838200" y="1812084"/>
            <a:ext cx="10515600" cy="3595596"/>
          </a:xfrm>
        </p:spPr>
        <p:txBody>
          <a:bodyPr>
            <a:normAutofit fontScale="92500" lnSpcReduction="10000"/>
          </a:bodyPr>
          <a:lstStyle/>
          <a:p>
            <a:pPr>
              <a:defRPr/>
            </a:pPr>
            <a:r>
              <a:rPr lang="en-US" dirty="0"/>
              <a:t>From 2003 through 2016, at least </a:t>
            </a:r>
            <a:r>
              <a:rPr lang="en-US" dirty="0">
                <a:solidFill>
                  <a:srgbClr val="7030A0"/>
                </a:solidFill>
              </a:rPr>
              <a:t>1,671​ </a:t>
            </a:r>
            <a:r>
              <a:rPr lang="en-US" dirty="0" smtClean="0">
                <a:solidFill>
                  <a:srgbClr val="7030A0"/>
                </a:solidFill>
              </a:rPr>
              <a:t>Georgians </a:t>
            </a:r>
            <a:r>
              <a:rPr lang="en-US" dirty="0">
                <a:solidFill>
                  <a:srgbClr val="7030A0"/>
                </a:solidFill>
              </a:rPr>
              <a:t>lost their lives </a:t>
            </a:r>
            <a:r>
              <a:rPr lang="en-US" dirty="0"/>
              <a:t>due to domestic violence. </a:t>
            </a:r>
            <a:r>
              <a:rPr lang="en-US" dirty="0" smtClean="0"/>
              <a:t>Click </a:t>
            </a:r>
            <a:r>
              <a:rPr lang="en-US" dirty="0" smtClean="0">
                <a:hlinkClick r:id="rId5"/>
              </a:rPr>
              <a:t>HERE</a:t>
            </a:r>
            <a:r>
              <a:rPr lang="en-US" dirty="0" smtClean="0"/>
              <a:t> to learn more about the Georgia Annual Fatality Review Report.</a:t>
            </a:r>
            <a:endParaRPr lang="en-US" dirty="0"/>
          </a:p>
          <a:p>
            <a:pPr>
              <a:defRPr/>
            </a:pPr>
            <a:endParaRPr lang="en-US" dirty="0"/>
          </a:p>
          <a:p>
            <a:pPr>
              <a:defRPr/>
            </a:pPr>
            <a:r>
              <a:rPr lang="en-US" dirty="0"/>
              <a:t>Domestic violence is a </a:t>
            </a:r>
            <a:r>
              <a:rPr lang="en-US" dirty="0">
                <a:solidFill>
                  <a:srgbClr val="7030A0"/>
                </a:solidFill>
              </a:rPr>
              <a:t>leading cause of injuries</a:t>
            </a:r>
            <a:r>
              <a:rPr lang="en-US" dirty="0"/>
              <a:t> for girls and women between the ages of 15 and 44 in Georgia.</a:t>
            </a:r>
          </a:p>
          <a:p>
            <a:pPr>
              <a:defRPr/>
            </a:pPr>
            <a:endParaRPr lang="en-US" dirty="0" smtClean="0"/>
          </a:p>
          <a:p>
            <a:pPr>
              <a:defRPr/>
            </a:pPr>
            <a:r>
              <a:rPr lang="en-US" dirty="0"/>
              <a:t>736 Georgians were </a:t>
            </a:r>
            <a:r>
              <a:rPr lang="en-US" dirty="0">
                <a:solidFill>
                  <a:srgbClr val="7030A0"/>
                </a:solidFill>
              </a:rPr>
              <a:t>killed by firearm </a:t>
            </a:r>
            <a:r>
              <a:rPr lang="en-US" dirty="0"/>
              <a:t>in domestic violence incidents between 2010 and 2017.</a:t>
            </a:r>
          </a:p>
          <a:p>
            <a:pPr>
              <a:buFont typeface="Wingdings" panose="05000000000000000000" pitchFamily="2" charset="2"/>
              <a:buChar char="§"/>
              <a:defRPr/>
            </a:pPr>
            <a:endParaRPr lang="en-US" dirty="0"/>
          </a:p>
        </p:txBody>
      </p:sp>
      <p:sp>
        <p:nvSpPr>
          <p:cNvPr id="4" name="Title 1"/>
          <p:cNvSpPr>
            <a:spLocks noGrp="1"/>
          </p:cNvSpPr>
          <p:nvPr>
            <p:ph type="title"/>
          </p:nvPr>
        </p:nvSpPr>
        <p:spPr>
          <a:noFill/>
        </p:spPr>
        <p:txBody>
          <a:bodyPr>
            <a:normAutofit fontScale="90000"/>
          </a:bodyPr>
          <a:lstStyle/>
          <a:p>
            <a:r>
              <a:rPr lang="en-US" dirty="0" smtClean="0"/>
              <a:t/>
            </a:r>
            <a:br>
              <a:rPr lang="en-US" dirty="0" smtClean="0"/>
            </a:br>
            <a:r>
              <a:rPr lang="en-US" sz="4900" dirty="0" smtClean="0"/>
              <a:t>Domestic </a:t>
            </a:r>
            <a:r>
              <a:rPr lang="en-US" sz="4900" dirty="0"/>
              <a:t>Violence Affects Us </a:t>
            </a:r>
            <a:r>
              <a:rPr lang="en-US" sz="4900" dirty="0">
                <a:solidFill>
                  <a:srgbClr val="7030A0"/>
                </a:solidFill>
              </a:rPr>
              <a:t>Locally</a:t>
            </a:r>
            <a:r>
              <a:rPr lang="en-US" sz="4900" dirty="0"/>
              <a:t> </a:t>
            </a:r>
            <a:r>
              <a:rPr lang="en-US" dirty="0"/>
              <a:t/>
            </a:r>
            <a:br>
              <a:rPr lang="en-US" dirty="0"/>
            </a:br>
            <a:endParaRPr lang="en-US" dirty="0"/>
          </a:p>
        </p:txBody>
      </p:sp>
      <p:sp>
        <p:nvSpPr>
          <p:cNvPr id="6" name="Slide Number Placeholder 5"/>
          <p:cNvSpPr>
            <a:spLocks noGrp="1"/>
          </p:cNvSpPr>
          <p:nvPr>
            <p:ph type="sldNum" sz="quarter" idx="12"/>
          </p:nvPr>
        </p:nvSpPr>
        <p:spPr/>
        <p:txBody>
          <a:bodyPr/>
          <a:lstStyle/>
          <a:p>
            <a:pPr>
              <a:defRPr/>
            </a:pPr>
            <a:fld id="{2E9850CB-9F9B-4806-8A56-F6DE36896C81}" type="slidenum">
              <a:rPr lang="en-US" smtClean="0">
                <a:solidFill>
                  <a:prstClr val="black">
                    <a:tint val="75000"/>
                  </a:prstClr>
                </a:solidFill>
              </a:rPr>
              <a:pPr>
                <a:def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70163" y="6203228"/>
            <a:ext cx="5299363" cy="365125"/>
          </a:xfrm>
        </p:spPr>
        <p:txBody>
          <a:bodyPr/>
          <a:lstStyle/>
          <a:p>
            <a:pPr algn="l">
              <a:defRPr/>
            </a:pPr>
            <a:r>
              <a:rPr lang="en-US" dirty="0">
                <a:solidFill>
                  <a:prstClr val="black">
                    <a:tint val="75000"/>
                  </a:prstClr>
                </a:solidFill>
              </a:rPr>
              <a:t>https://d3vnvedzfq7zpv.cloudfront.net/content/uploads/20180320081204/SVAWD_Snapshot2018_FINAL.pdf</a:t>
            </a:r>
          </a:p>
        </p:txBody>
      </p:sp>
    </p:spTree>
    <p:custDataLst>
      <p:tags r:id="rId1"/>
    </p:custDataLst>
    <p:extLst>
      <p:ext uri="{BB962C8B-B14F-4D97-AF65-F5344CB8AC3E}">
        <p14:creationId xmlns:p14="http://schemas.microsoft.com/office/powerpoint/2010/main" val="22729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1.19"/>
  <p:tag name="ISPRING_SLIDE_INDENT_LEVEL" val="0"/>
  <p:tag name="ISPRING_PRESENTER_ID" val="{C99F01BE-4CBD-4403-B132-2507F447AD59}"/>
  <p:tag name="ISPRING_SLIDE_ID_2" val="{F47BFBA0-8C5F-4744-8FFE-FC869FFF6518}"/>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TIMING" val="|1.201"/>
  <p:tag name="GENSWF_ADVANCE_TIME" val="57.48"/>
  <p:tag name="ISPRING_SLIDE_INDENT_LEVEL" val="0"/>
  <p:tag name="ISPRING_PRESENTER_ID" val="{C99F01BE-4CBD-4403-B132-2507F447AD59}"/>
  <p:tag name="ISPRING_SLIDE_ID_2" val="{36E536C2-7D89-470C-9203-704A861DE7AC}"/>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TIMING" val="|42.253"/>
  <p:tag name="GENSWF_ADVANCE_TIME" val="103.71"/>
  <p:tag name="ISPRING_SLIDE_INDENT_LEVEL" val="0"/>
  <p:tag name="ISPRING_PRESENTER_ID" val="{C99F01BE-4CBD-4403-B132-2507F447AD59}"/>
  <p:tag name="ISPRING_SLIDE_ID_2" val="{31141419-8F7F-4A3E-8B48-20EC50F25E90}"/>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TIMING" val="|14.299"/>
  <p:tag name="GENSWF_ADVANCE_TIME" val="37.14"/>
  <p:tag name="ISPRING_SLIDE_INDENT_LEVEL" val="0"/>
  <p:tag name="ISPRING_PRESENTER_ID" val="{C99F01BE-4CBD-4403-B132-2507F447AD59}"/>
  <p:tag name="ISPRING_SLIDE_ID_2" val="{8645F25F-513B-40F9-8F07-29B24944A87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TIMING" val="|20.208"/>
  <p:tag name="ISPRING_SLIDE_INDENT_LEVEL" val="0"/>
  <p:tag name="ISPRING_PRESENTER_ID" val="{C99F01BE-4CBD-4403-B132-2507F447AD59}"/>
  <p:tag name="ISPRING_SLIDE_ID_2" val="{4D59F9BC-4DE9-4493-9D0F-21E0B3662287}"/>
  <p:tag name="GENSWF_ADVANCE_TIME" val="95.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0.41"/>
  <p:tag name="ISPRING_SLIDE_INDENT_LEVEL" val="0"/>
  <p:tag name="ISPRING_PRESENTER_ID" val="{C99F01BE-4CBD-4403-B132-2507F447AD59}"/>
  <p:tag name="ISPRING_SLIDE_ID_2" val="{7451CBBB-2328-4792-9A8E-3AD567F8DA05}"/>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3.06"/>
  <p:tag name="ISPRING_SLIDE_INDENT_LEVEL" val="0"/>
  <p:tag name="ISPRING_PRESENTER_ID" val="{C99F01BE-4CBD-4403-B132-2507F447AD59}"/>
  <p:tag name="ISPRING_SLIDE_ID_2" val="{C3D8665D-FB5E-4B8B-82A0-3A2C1C2A8CFE}"/>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C99F01BE-4CBD-4403-B132-2507F447AD59}"/>
  <p:tag name="ISPRING_SLIDE_ID_2" val="{4A0724AE-7558-44D9-8EE9-91A4F2A88E4F}"/>
  <p:tag name="GENSWF_ADVANCE_TIME" val="175.8"/>
  <p:tag name="TIMING" val="|6.401|3.601|4.401|3.201|3.201"/>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B777D6FA-E045-4CE6-9EB5-FF6980F4C1DA}"/>
  <p:tag name="ISPRING_SLIDE_ID_2" val="{4414E154-5046-44C8-BA42-E93D608235D3}"/>
  <p:tag name="GENSWF_ADVANCE_TIME" val="14.5"/>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7.78"/>
  <p:tag name="ISPRING_SLIDE_INDENT_LEVEL" val="0"/>
  <p:tag name="ISPRING_PRESENTER_ID" val="{B777D6FA-E045-4CE6-9EB5-FF6980F4C1DA}"/>
  <p:tag name="ISPRING_SLIDE_ID_2" val="{3E0B5008-1CD7-4C85-BFE3-64BA0596940A}"/>
  <p:tag name="TIMING" val="|54.941|9.719|6.505|13.353|3.046|5.492|18.009|13.104|13.104"/>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7.85"/>
  <p:tag name="TIMING" val="|10.005|5.651|4.228|4.197|7.764|8.944|9.622"/>
  <p:tag name="ISPRING_SLIDE_INDENT_LEVEL" val="0"/>
  <p:tag name="ISPRING_PRESENTER_ID" val="{B777D6FA-E045-4CE6-9EB5-FF6980F4C1DA}"/>
  <p:tag name="ISPRING_SLIDE_ID_2" val="{B1DBBC59-0753-436D-B4B8-80BAC5BDA4C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TIMING" val="|0.801|2.801|8.401|8.401|6.401"/>
  <p:tag name="GENSWF_ADVANCE_TIME" val="39.49"/>
  <p:tag name="ISPRING_SLIDE_INDENT_LEVEL" val="0"/>
  <p:tag name="ISPRING_PRESENTER_ID" val="{C99F01BE-4CBD-4403-B132-2507F447AD59}"/>
  <p:tag name="ISPRING_SLIDE_ID_2" val="{19F1633D-517B-419F-8F9B-E7DDC13BD20D}"/>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TIMING" val="|0.684|4.773|15.3|10.293|7.229|20.788"/>
  <p:tag name="GENSWF_ADVANCE_TIME" val="70.57"/>
  <p:tag name="ISPRING_SLIDE_INDENT_LEVEL" val="0"/>
  <p:tag name="ISPRING_PRESENTER_ID" val="{B777D6FA-E045-4CE6-9EB5-FF6980F4C1DA}"/>
  <p:tag name="ISPRING_SLIDE_ID_2" val="{E7952F92-A206-4629-982D-188B5B6583D1}"/>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B777D6FA-E045-4CE6-9EB5-FF6980F4C1DA}"/>
  <p:tag name="ISPRING_SLIDE_ID_2" val="{4414E154-5046-44C8-BA42-E93D608235D3}"/>
  <p:tag name="GENSWF_ADVANCE_TIME" val="14.5"/>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B777D6FA-E045-4CE6-9EB5-FF6980F4C1DA}"/>
  <p:tag name="ISPRING_SLIDE_ID_2" val="{6AC9580C-D9A7-4C35-A988-09A781BB4FA8}"/>
  <p:tag name="GENSWF_ADVANCE_TIME" val="113.8"/>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9.41"/>
  <p:tag name="ISPRING_SLIDE_INDENT_LEVEL" val="0"/>
  <p:tag name="ISPRING_PRESENTER_ID" val="{B777D6FA-E045-4CE6-9EB5-FF6980F4C1DA}"/>
  <p:tag name="ISPRING_SLIDE_ID_2" val="{9A32E542-FA1C-458D-9655-E3052167867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9.43"/>
  <p:tag name="ISPRING_SLIDE_INDENT_LEVEL" val="0"/>
  <p:tag name="ISPRING_PRESENTER_ID" val="{C99F01BE-4CBD-4403-B132-2507F447AD59}"/>
  <p:tag name="ISPRING_SLIDE_ID_2" val="{8582ABA4-9C91-415C-8073-FC03CAA233C7}"/>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23"/>
  <p:tag name="ISPRING_SLIDE_INDENT_LEVEL" val="0"/>
  <p:tag name="ISPRING_PRESENTER_ID" val="{B777D6FA-E045-4CE6-9EB5-FF6980F4C1DA}"/>
  <p:tag name="ISPRING_SLIDE_ID_2" val="{BEF6F9E4-7605-4BCE-AD8F-58829FDED6B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9.76"/>
  <p:tag name="ISPRING_SLIDE_INDENT_LEVEL" val="0"/>
  <p:tag name="ISPRING_PRESENTER_ID" val="{B777D6FA-E045-4CE6-9EB5-FF6980F4C1DA}"/>
  <p:tag name="ISPRING_SLIDE_ID_2" val="{E8992036-7549-4445-B1DA-34639AD76BE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TIMING" val="|2.801"/>
  <p:tag name="GENSWF_ADVANCE_TIME" val="40.31"/>
  <p:tag name="ISPRING_SLIDE_INDENT_LEVEL" val="0"/>
  <p:tag name="ISPRING_PRESENTER_ID" val="{B777D6FA-E045-4CE6-9EB5-FF6980F4C1DA}"/>
  <p:tag name="ISPRING_SLIDE_ID_2" val="{25341F2F-21F8-4931-BA30-9683A0DA1553}"/>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3.49"/>
  <p:tag name="ISPRING_SLIDE_INDENT_LEVEL" val="0"/>
  <p:tag name="ISPRING_PRESENTER_ID" val="{C99F01BE-4CBD-4403-B132-2507F447AD59}"/>
  <p:tag name="ISPRING_SLIDE_ID_2" val="{71E1615B-4E9B-4368-8041-C9773323EBB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1700</Words>
  <Application>Microsoft Office PowerPoint</Application>
  <PresentationFormat>Widescreen</PresentationFormat>
  <Paragraphs>236</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Domestic Violence 101</vt:lpstr>
      <vt:lpstr>Who is Agency Name?</vt:lpstr>
      <vt:lpstr>Learning Objectives </vt:lpstr>
      <vt:lpstr>What is Domestic Violence/Intimate Partner Violence?  </vt:lpstr>
      <vt:lpstr>Dynamics of Domestic Violence: Who is the Victim? </vt:lpstr>
      <vt:lpstr>    Dynamics of Domestic Violence: Who is the Abuser?     </vt:lpstr>
      <vt:lpstr>Domestic Violence Affects Us Globally</vt:lpstr>
      <vt:lpstr> Domestic Violence Affects Us Nationally  </vt:lpstr>
      <vt:lpstr> Domestic Violence Affects Us Locally  </vt:lpstr>
      <vt:lpstr>DV Fatalities in Georgia</vt:lpstr>
      <vt:lpstr>What does domestic violence look like? </vt:lpstr>
      <vt:lpstr>PowerPoint Presentation</vt:lpstr>
      <vt:lpstr>Not Just Physical Violence </vt:lpstr>
      <vt:lpstr>Myth vs. Reality</vt:lpstr>
      <vt:lpstr>Myth vs. Reality</vt:lpstr>
      <vt:lpstr>Myth vs. Reality</vt:lpstr>
      <vt:lpstr>“Why I Stayed...”</vt:lpstr>
      <vt:lpstr>Barriers created by the batterer: </vt:lpstr>
      <vt:lpstr>External Barriers: </vt:lpstr>
      <vt:lpstr>Social Barriers: </vt:lpstr>
      <vt:lpstr>How can I help?</vt:lpstr>
      <vt:lpstr>PowerPoint Presentation</vt:lpstr>
      <vt:lpstr>How to help someone being abused Do’s and Don’ts </vt:lpstr>
      <vt:lpstr>How to help someone being abused Do’s and Don’ts </vt:lpstr>
      <vt:lpstr>More about “Agency Name”</vt:lpstr>
      <vt:lpstr>How “Agency Name” helps survivors</vt:lpstr>
      <vt:lpstr>How you can help “Agency Name”</vt:lpstr>
      <vt:lpstr>How to Contact Us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101</dc:title>
  <dc:creator>Alexis Champion</dc:creator>
  <cp:lastModifiedBy>Alexis Champion</cp:lastModifiedBy>
  <cp:revision>15</cp:revision>
  <dcterms:created xsi:type="dcterms:W3CDTF">2019-10-04T15:21:32Z</dcterms:created>
  <dcterms:modified xsi:type="dcterms:W3CDTF">2019-11-08T18:21:26Z</dcterms:modified>
</cp:coreProperties>
</file>